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6"/>
  </p:notesMasterIdLst>
  <p:sldIdLst>
    <p:sldId id="443" r:id="rId3"/>
    <p:sldId id="447" r:id="rId4"/>
    <p:sldId id="450" r:id="rId5"/>
    <p:sldId id="428" r:id="rId6"/>
    <p:sldId id="435" r:id="rId7"/>
    <p:sldId id="451" r:id="rId8"/>
    <p:sldId id="429" r:id="rId9"/>
    <p:sldId id="433" r:id="rId10"/>
    <p:sldId id="449" r:id="rId11"/>
    <p:sldId id="448" r:id="rId12"/>
    <p:sldId id="452" r:id="rId13"/>
    <p:sldId id="453" r:id="rId14"/>
    <p:sldId id="43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4494" autoAdjust="0"/>
  </p:normalViewPr>
  <p:slideViewPr>
    <p:cSldViewPr snapToGrid="0" showGuides="1">
      <p:cViewPr varScale="1">
        <p:scale>
          <a:sx n="50" d="100"/>
          <a:sy n="50" d="100"/>
        </p:scale>
        <p:origin x="1292" y="24"/>
      </p:cViewPr>
      <p:guideLst>
        <p:guide orient="horz" pos="2160"/>
        <p:guide pos="3840"/>
      </p:guideLst>
    </p:cSldViewPr>
  </p:slideViewPr>
  <p:notesTextViewPr>
    <p:cViewPr>
      <p:scale>
        <a:sx n="1" d="1"/>
        <a:sy n="1" d="1"/>
      </p:scale>
      <p:origin x="0" y="0"/>
    </p:cViewPr>
  </p:notesTextViewPr>
  <p:sorterViewPr>
    <p:cViewPr>
      <p:scale>
        <a:sx n="100" d="100"/>
        <a:sy n="100" d="100"/>
      </p:scale>
      <p:origin x="0" y="-1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1D830-4D45-4447-A03C-C9DFD87297C2}"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E46F7-7541-4B6E-AC3A-45D376A4B4B4}" type="slidenum">
              <a:rPr lang="en-US" smtClean="0"/>
              <a:t>‹#›</a:t>
            </a:fld>
            <a:endParaRPr lang="en-US"/>
          </a:p>
        </p:txBody>
      </p:sp>
    </p:spTree>
    <p:extLst>
      <p:ext uri="{BB962C8B-B14F-4D97-AF65-F5344CB8AC3E}">
        <p14:creationId xmlns:p14="http://schemas.microsoft.com/office/powerpoint/2010/main" val="183907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US" sz="1200" dirty="0">
                <a:highlight>
                  <a:srgbClr val="FFFFFF"/>
                </a:highlight>
                <a:latin typeface="Garamond" panose="02020404030301010803" pitchFamily="18" charset="0"/>
                <a:ea typeface="Arial" panose="020B0604020202020204" pitchFamily="34" charset="0"/>
                <a:cs typeface="Times New Roman" panose="02020603050405020304" pitchFamily="18" charset="0"/>
              </a:rPr>
              <a:t>A non-profit, tax-exempt, private organization established in 1895.</a:t>
            </a:r>
          </a:p>
          <a:p>
            <a:pPr algn="just">
              <a:lnSpc>
                <a:spcPct val="115000"/>
              </a:lnSpc>
            </a:pPr>
            <a:r>
              <a:rPr lang="en-US" sz="1200" dirty="0">
                <a:highlight>
                  <a:srgbClr val="FFFFFF"/>
                </a:highlight>
                <a:latin typeface="Garamond" panose="02020404030301010803" pitchFamily="18" charset="0"/>
                <a:ea typeface="Arial" panose="020B0604020202020204" pitchFamily="34" charset="0"/>
                <a:cs typeface="Times New Roman" panose="02020603050405020304" pitchFamily="18" charset="0"/>
              </a:rPr>
              <a:t>To saves wildlife and wild places by understanding critical issues, crafting science-based solutions, and taking conservation actions that benefit nature and humanity. </a:t>
            </a:r>
          </a:p>
          <a:p>
            <a:pPr algn="just">
              <a:lnSpc>
                <a:spcPct val="115000"/>
              </a:lnSpc>
            </a:pPr>
            <a:r>
              <a:rPr lang="en-US" sz="1200" dirty="0">
                <a:highlight>
                  <a:srgbClr val="FFFFFF"/>
                </a:highlight>
                <a:latin typeface="Garamond" panose="02020404030301010803" pitchFamily="18" charset="0"/>
                <a:ea typeface="Arial" panose="020B0604020202020204" pitchFamily="34" charset="0"/>
                <a:cs typeface="Times New Roman" panose="02020603050405020304" pitchFamily="18" charset="0"/>
              </a:rPr>
              <a:t>Presence in more than 60 nations, and experience helping to establish or expand over 245 protected areas across the globe.</a:t>
            </a:r>
          </a:p>
          <a:p>
            <a:endParaRPr lang="en-US" dirty="0"/>
          </a:p>
        </p:txBody>
      </p:sp>
      <p:sp>
        <p:nvSpPr>
          <p:cNvPr id="4" name="Slide Number Placeholder 3"/>
          <p:cNvSpPr>
            <a:spLocks noGrp="1"/>
          </p:cNvSpPr>
          <p:nvPr>
            <p:ph type="sldNum" sz="quarter" idx="5"/>
          </p:nvPr>
        </p:nvSpPr>
        <p:spPr/>
        <p:txBody>
          <a:bodyPr/>
          <a:lstStyle/>
          <a:p>
            <a:fld id="{EF3E46F7-7541-4B6E-AC3A-45D376A4B4B4}" type="slidenum">
              <a:rPr lang="en-US" smtClean="0"/>
              <a:t>2</a:t>
            </a:fld>
            <a:endParaRPr lang="en-US"/>
          </a:p>
        </p:txBody>
      </p:sp>
    </p:spTree>
    <p:extLst>
      <p:ext uri="{BB962C8B-B14F-4D97-AF65-F5344CB8AC3E}">
        <p14:creationId xmlns:p14="http://schemas.microsoft.com/office/powerpoint/2010/main" val="96873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o-LA" dirty="0"/>
              <a:t>ຈາກຜົນການວິໄຈຕົວຢ່າງທັງໝົດ </a:t>
            </a:r>
            <a:r>
              <a:rPr kumimoji="0" lang="en-US"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10,609</a:t>
            </a:r>
            <a:r>
              <a:rPr kumimoji="0" lang="lo-LA"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 ຕົວຢ່າງ ຈາກສັດ ຈໍານວນ</a:t>
            </a:r>
            <a:r>
              <a:rPr kumimoji="0" lang="en-US"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 2,593</a:t>
            </a:r>
            <a:r>
              <a:rPr kumimoji="0" lang="lo-LA"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 ໂຕ</a:t>
            </a:r>
            <a:r>
              <a:rPr kumimoji="0" lang="en-US"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o-LA"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ພົບເຊື້ອ ໃນສັດປ່າຈໍານວນ </a:t>
            </a:r>
            <a:r>
              <a:rPr kumimoji="0" lang="en-US"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68 </a:t>
            </a:r>
            <a:r>
              <a:rPr kumimoji="0" lang="lo-LA"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ໂຕ</a:t>
            </a:r>
            <a:r>
              <a:rPr kumimoji="0" lang="en-US"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 </a:t>
            </a:r>
            <a:endParaRPr kumimoji="0" lang="lo-LA"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o-LA" sz="3200" b="0" i="0" u="none" strike="noStrike" kern="1200" cap="none" spc="0" normalizeH="0" baseline="0" noProof="0" dirty="0">
                <a:ln>
                  <a:noFill/>
                </a:ln>
                <a:solidFill>
                  <a:srgbClr val="4472C4">
                    <a:lumMod val="50000"/>
                  </a:srgbClr>
                </a:solidFill>
                <a:effectLst/>
                <a:uLnTx/>
                <a:uFillTx/>
                <a:latin typeface="Phetsarath OT" panose="02000500000000000000" pitchFamily="2" charset="2"/>
                <a:ea typeface="Phetsarath OT" panose="02000500000000000000" pitchFamily="2" charset="2"/>
                <a:cs typeface="Phetsarath OT" panose="02000500000000000000" pitchFamily="2" charset="2"/>
              </a:rPr>
              <a:t>ເຊື້ອທີ່ພົບຫຼັກໆແລ້ວແມ່ນ ຈໍາພວກຕະກູນ </a:t>
            </a:r>
            <a:r>
              <a:rPr lang="en-US" sz="1200" dirty="0">
                <a:solidFill>
                  <a:schemeClr val="accent1">
                    <a:lumMod val="50000"/>
                  </a:schemeClr>
                </a:solidFill>
                <a:latin typeface="Times New Roman" panose="02020603050405020304" pitchFamily="18" charset="0"/>
                <a:ea typeface="Phetsarath OT" panose="02000500000000000000" pitchFamily="2" charset="2"/>
                <a:cs typeface="Times New Roman" panose="02020603050405020304" pitchFamily="18" charset="0"/>
              </a:rPr>
              <a:t>Coronaviruses</a:t>
            </a:r>
            <a:r>
              <a:rPr lang="en-US"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rPr>
              <a:t> </a:t>
            </a:r>
            <a:r>
              <a:rPr lang="lo-LA"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rPr>
              <a:t>ໃນເຈຍເຖິງ 39 ໂຕ</a:t>
            </a:r>
          </a:p>
          <a:p>
            <a:pPr marL="0" indent="0" algn="l">
              <a:buFont typeface="Arial" panose="020B0604020202020204" pitchFamily="34" charset="0"/>
              <a:buNone/>
            </a:pPr>
            <a:r>
              <a:rPr lang="lo-LA" sz="1200" dirty="0">
                <a:solidFill>
                  <a:schemeClr val="accent1">
                    <a:lumMod val="50000"/>
                  </a:schemeClr>
                </a:solidFill>
                <a:latin typeface="Times New Roman" panose="02020603050405020304" pitchFamily="18" charset="0"/>
                <a:ea typeface="Phetsarath OT" panose="02000500000000000000" pitchFamily="2" charset="2"/>
                <a:cs typeface="Times New Roman" panose="02020603050405020304" pitchFamily="18" charset="0"/>
              </a:rPr>
              <a:t>ຮອງລົງມາແມ່ນ ຕະກູນ </a:t>
            </a:r>
            <a:r>
              <a:rPr lang="en-US" sz="1200" dirty="0">
                <a:solidFill>
                  <a:schemeClr val="accent1">
                    <a:lumMod val="50000"/>
                  </a:schemeClr>
                </a:solidFill>
                <a:latin typeface="Times New Roman" panose="02020603050405020304" pitchFamily="18" charset="0"/>
                <a:ea typeface="Phetsarath OT" panose="02000500000000000000" pitchFamily="2" charset="2"/>
                <a:cs typeface="Times New Roman" panose="02020603050405020304" pitchFamily="18" charset="0"/>
              </a:rPr>
              <a:t>Astroviruses</a:t>
            </a:r>
            <a:r>
              <a:rPr lang="en-US"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rPr>
              <a:t> </a:t>
            </a:r>
            <a:r>
              <a:rPr lang="lo-LA"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rPr>
              <a:t>ໃນເຈຍ 25 ໂຕ</a:t>
            </a:r>
          </a:p>
          <a:p>
            <a:pPr marL="0" indent="0" algn="l">
              <a:buFont typeface="Arial" panose="020B0604020202020204" pitchFamily="34" charset="0"/>
              <a:buNone/>
            </a:pPr>
            <a:r>
              <a:rPr lang="lo-LA" sz="1200" dirty="0">
                <a:solidFill>
                  <a:schemeClr val="accent1">
                    <a:lumMod val="50000"/>
                  </a:schemeClr>
                </a:solidFill>
                <a:latin typeface="Times New Roman" panose="02020603050405020304" pitchFamily="18" charset="0"/>
                <a:ea typeface="Phetsarath OT" panose="02000500000000000000" pitchFamily="2" charset="2"/>
                <a:cs typeface="Times New Roman" panose="02020603050405020304" pitchFamily="18" charset="0"/>
              </a:rPr>
              <a:t>ນອກນັ້ນ ກະພົບ </a:t>
            </a:r>
            <a:r>
              <a:rPr lang="en-US" sz="1200" dirty="0">
                <a:solidFill>
                  <a:schemeClr val="accent1">
                    <a:lumMod val="50000"/>
                  </a:schemeClr>
                </a:solidFill>
                <a:latin typeface="Times New Roman" panose="02020603050405020304" pitchFamily="18" charset="0"/>
                <a:ea typeface="Phetsarath OT" panose="02000500000000000000" pitchFamily="2" charset="2"/>
                <a:cs typeface="Times New Roman" panose="02020603050405020304" pitchFamily="18" charset="0"/>
              </a:rPr>
              <a:t>Herpes viruses</a:t>
            </a:r>
            <a:r>
              <a:rPr lang="lo-LA"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rPr>
              <a:t>ໃນລີງ 3 ໂຕ </a:t>
            </a:r>
            <a:r>
              <a:rPr lang="en-US" sz="1200" dirty="0">
                <a:solidFill>
                  <a:schemeClr val="accent1">
                    <a:lumMod val="50000"/>
                  </a:schemeClr>
                </a:solidFill>
                <a:latin typeface="Times New Roman" panose="02020603050405020304" pitchFamily="18" charset="0"/>
                <a:ea typeface="Phetsarath OT" panose="02000500000000000000" pitchFamily="2" charset="2"/>
                <a:cs typeface="Times New Roman" panose="02020603050405020304" pitchFamily="18" charset="0"/>
              </a:rPr>
              <a:t>Simian foamy virus</a:t>
            </a:r>
            <a:r>
              <a:rPr lang="lo-LA"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rPr>
              <a:t>ໃນລີງ 1 ໂຕ</a:t>
            </a:r>
            <a:endParaRPr lang="en-US" sz="1200" dirty="0">
              <a:solidFill>
                <a:schemeClr val="accent1">
                  <a:lumMod val="50000"/>
                </a:schemeClr>
              </a:solidFill>
              <a:latin typeface="Phetsarath OT" panose="02000500000000000000" pitchFamily="2" charset="2"/>
              <a:ea typeface="Phetsarath OT" panose="02000500000000000000" pitchFamily="2" charset="2"/>
              <a:cs typeface="Phetsarath OT" panose="02000500000000000000" pitchFamily="2" charset="2"/>
            </a:endParaRPr>
          </a:p>
          <a:p>
            <a:endParaRPr lang="en-US" dirty="0"/>
          </a:p>
        </p:txBody>
      </p:sp>
      <p:sp>
        <p:nvSpPr>
          <p:cNvPr id="4" name="Slide Number Placeholder 3"/>
          <p:cNvSpPr>
            <a:spLocks noGrp="1"/>
          </p:cNvSpPr>
          <p:nvPr>
            <p:ph type="sldNum" sz="quarter" idx="5"/>
          </p:nvPr>
        </p:nvSpPr>
        <p:spPr/>
        <p:txBody>
          <a:bodyPr/>
          <a:lstStyle/>
          <a:p>
            <a:fld id="{B7A22E47-CA44-47B1-888C-D4917D9282F9}" type="slidenum">
              <a:rPr lang="en-US" smtClean="0"/>
              <a:t>4</a:t>
            </a:fld>
            <a:endParaRPr lang="en-US"/>
          </a:p>
        </p:txBody>
      </p:sp>
    </p:spTree>
    <p:extLst>
      <p:ext uri="{BB962C8B-B14F-4D97-AF65-F5344CB8AC3E}">
        <p14:creationId xmlns:p14="http://schemas.microsoft.com/office/powerpoint/2010/main" val="198349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o-LA" dirty="0"/>
              <a:t>ຜົນການວິໄຈຕົວຢ່າງ ຈາກ ສູນວິໄຈພະຍາດເຂດຮ້ອງ ໂຮງໝໍ ມະໂຫສົດ ພົບເຊື້ອ </a:t>
            </a:r>
            <a:r>
              <a:rPr lang="en-US" dirty="0"/>
              <a:t>Leptospira spp.</a:t>
            </a:r>
            <a:r>
              <a:rPr lang="lo-LA" dirty="0"/>
              <a:t> ຫຼື ໄຂ້ຍ່ຽວໜູ່ ໃນສັດເຖິງ 69 ໂຕ</a:t>
            </a:r>
          </a:p>
          <a:p>
            <a:pPr marL="0" marR="0" lvl="0" indent="0" algn="l" defTabSz="914400" rtl="0" eaLnBrk="1" fontAlgn="auto" latinLnBrk="0" hangingPunct="1">
              <a:lnSpc>
                <a:spcPct val="100000"/>
              </a:lnSpc>
              <a:spcBef>
                <a:spcPts val="0"/>
              </a:spcBef>
              <a:spcAft>
                <a:spcPts val="0"/>
              </a:spcAft>
              <a:buClrTx/>
              <a:buSzTx/>
              <a:buFontTx/>
              <a:buNone/>
              <a:tabLst/>
              <a:defRPr/>
            </a:pPr>
            <a:r>
              <a:rPr lang="lo-LA" dirty="0"/>
              <a:t>ຮອງລົງມາແມ່ນ ຈໍາພວກ ຕະກູນ </a:t>
            </a:r>
            <a:r>
              <a:rPr lang="en-US" sz="1200" i="1" u="none" strike="noStrike" dirty="0">
                <a:effectLst/>
              </a:rPr>
              <a:t>Rickettsia spp.</a:t>
            </a:r>
            <a:endParaRPr lang="en-US" sz="1200" b="0" i="1" u="none" strike="noStrike" dirty="0">
              <a:solidFill>
                <a:srgbClr val="000000"/>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7A22E47-CA44-47B1-888C-D4917D9282F9}" type="slidenum">
              <a:rPr lang="en-US" smtClean="0"/>
              <a:t>5</a:t>
            </a:fld>
            <a:endParaRPr lang="en-US"/>
          </a:p>
        </p:txBody>
      </p:sp>
    </p:spTree>
    <p:extLst>
      <p:ext uri="{BB962C8B-B14F-4D97-AF65-F5344CB8AC3E}">
        <p14:creationId xmlns:p14="http://schemas.microsoft.com/office/powerpoint/2010/main" val="255128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o-LA" dirty="0"/>
              <a:t>ແລະ ເຊື້ອພະຍາດທີ່ 3 ແມ່ນ ຈໍາພວກຕະກູນ </a:t>
            </a:r>
            <a:r>
              <a:rPr lang="en-US" dirty="0"/>
              <a:t>Rickettsia </a:t>
            </a:r>
            <a:r>
              <a:rPr lang="en-US" dirty="0" err="1"/>
              <a:t>spp</a:t>
            </a:r>
            <a:r>
              <a:rPr lang="en-US" dirty="0"/>
              <a:t>,</a:t>
            </a:r>
          </a:p>
          <a:p>
            <a:r>
              <a:rPr lang="lo-LA" dirty="0"/>
              <a:t>ຜົນວິໄຈຄັ້ງທີ່ 1 ຈາກ ສູນວິໄຈພະຍາດເຂດຮ້ອນພົບໂຕສັດເປັນຜົນບວກເຖິງ 69 % ຂອງ ຈໍານວນໂຕສັດທັງໝົດທີ່ໄດ້ເກັບຕົວຢ່າງ.</a:t>
            </a:r>
            <a:endParaRPr lang="en-US" dirty="0"/>
          </a:p>
        </p:txBody>
      </p:sp>
      <p:sp>
        <p:nvSpPr>
          <p:cNvPr id="4" name="Slide Number Placeholder 3"/>
          <p:cNvSpPr>
            <a:spLocks noGrp="1"/>
          </p:cNvSpPr>
          <p:nvPr>
            <p:ph type="sldNum" sz="quarter" idx="5"/>
          </p:nvPr>
        </p:nvSpPr>
        <p:spPr/>
        <p:txBody>
          <a:bodyPr/>
          <a:lstStyle/>
          <a:p>
            <a:fld id="{B7A22E47-CA44-47B1-888C-D4917D9282F9}" type="slidenum">
              <a:rPr lang="en-US" smtClean="0"/>
              <a:t>6</a:t>
            </a:fld>
            <a:endParaRPr lang="en-US"/>
          </a:p>
        </p:txBody>
      </p:sp>
    </p:spTree>
    <p:extLst>
      <p:ext uri="{BB962C8B-B14F-4D97-AF65-F5344CB8AC3E}">
        <p14:creationId xmlns:p14="http://schemas.microsoft.com/office/powerpoint/2010/main" val="354959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o-LA" dirty="0"/>
              <a:t>ນອກຈາກການເກັບຕົວຢ່າງຈາກສັດປ່າ ທີ່ຄ້າຂາຍຢູ່ຕາມຕະຫຼາດ ເພື່ອການວິໄຈແລ້ວ</a:t>
            </a:r>
          </a:p>
          <a:p>
            <a:r>
              <a:rPr lang="lo-LA" dirty="0"/>
              <a:t>ພວກເຮົາຍັງໄດ້ ເກັບກໍາຂໍ້ມູນການຄ້າຂາຍສັດປ່າໃນຂອບເຂດທົ່ວປະເທດ ເພື່ອເບິ່ງຊະນິດພັນ ແລະ ປະລິມານ ສັດປ່າ ທີ່ຖືກນໍາມາ ຄ້າຂາຍຢູ່ຕະຫຼາດເພື່ອການບໍລິໂພກນໍາ</a:t>
            </a:r>
          </a:p>
          <a:p>
            <a:r>
              <a:rPr lang="lo-LA" dirty="0"/>
              <a:t>ຈາກຜົນການວິເຄາະຂໍ້ມູນ ສະເພາະ 7 ຕະຫຼາດທີ່ມີການຄ້າຂາຍສັດປ່າສູງ ໃນການສໍາຫຼວທັງໝົດ 27 ຄັ້ງພົບວ່າ: ມີສັດປ່າຖືກລ່າມາຂາຍເຖິງ 6,609 ແລະ ໃນນັ້ນມີສັດລ້ຽງດ້ວຍນໍ້ານົມຫຼາຍກວ່າ 2,021 ໂຕ ແລະ ຈາກການຈັດຈໍາແນກຊະນິດພົບວ່າ: ມີສັດລ້ຽງດ້ວຍນໍ້ານົມເຖິງ  21 ສະກຸນ ຈາກ 12 ຕະກຸນ ຖືກວາງຂາຍຢູ່ຕະຫຼາດ ທີ່ມີຄວາມເປັນໄປໄດ້ ໃນການຖືເຊື້ອພະຍາດຕິດຕໍ່ຈາກສັດສູ່ຄົນ 36 ສາຍພັນແຕກຕ່າງກັນ:  </a:t>
            </a:r>
            <a:r>
              <a:rPr lang="en-US" dirty="0"/>
              <a:t>rabies, SARS, leptospirosis and Mycobacterium tuberculosis...</a:t>
            </a:r>
          </a:p>
        </p:txBody>
      </p:sp>
      <p:sp>
        <p:nvSpPr>
          <p:cNvPr id="4" name="Slide Number Placeholder 3"/>
          <p:cNvSpPr>
            <a:spLocks noGrp="1"/>
          </p:cNvSpPr>
          <p:nvPr>
            <p:ph type="sldNum" sz="quarter" idx="5"/>
          </p:nvPr>
        </p:nvSpPr>
        <p:spPr/>
        <p:txBody>
          <a:bodyPr/>
          <a:lstStyle/>
          <a:p>
            <a:fld id="{B7A22E47-CA44-47B1-888C-D4917D9282F9}" type="slidenum">
              <a:rPr lang="en-US" smtClean="0"/>
              <a:t>7</a:t>
            </a:fld>
            <a:endParaRPr lang="en-US"/>
          </a:p>
        </p:txBody>
      </p:sp>
    </p:spTree>
    <p:extLst>
      <p:ext uri="{BB962C8B-B14F-4D97-AF65-F5344CB8AC3E}">
        <p14:creationId xmlns:p14="http://schemas.microsoft.com/office/powerpoint/2010/main" val="2793334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o-LA" dirty="0"/>
              <a:t>ນອກນັ້ນ, ພວກເຮົາຍັງໄດ້ເຮັດການຄົ້ວຄວ້າ ເບິ່ງພຶດຕິກໍາຂອງ ຜູ້ທີ່ມາຊື້ ສັດປ່າ ຢູ່ຕາມຕະຫຼາດ</a:t>
            </a:r>
          </a:p>
          <a:p>
            <a:r>
              <a:rPr lang="lo-LA" dirty="0"/>
              <a:t>ແລະ ຜົນການວິເຄາະຂໍ້ມູນ ພົບວ່າ ໃນ 1 ຊົ່ວໄມງໃດ ຈະມີຄົນ ຫຼື ຜູ້ ຊື້ ມາສໍາຜັດຈັບບາຍ ສັດ ເຖິງ 7 ຄົນ/ສັດ 1 ໂຕ</a:t>
            </a:r>
          </a:p>
          <a:p>
            <a:endParaRPr lang="lo-LA" dirty="0"/>
          </a:p>
          <a:p>
            <a:r>
              <a:rPr lang="lo-LA" dirty="0"/>
              <a:t>ເຮົາກັບໄປເບິ່ງຄືນ ຂໍ້ມູນຜົນການສໍາຫຼວດການຄ້າຂາຍສັດ ໃນຊ່ວງໄລຍະຂອງ </a:t>
            </a:r>
            <a:r>
              <a:rPr lang="en-US" dirty="0"/>
              <a:t>PREDICT </a:t>
            </a:r>
            <a:r>
              <a:rPr lang="lo-LA" dirty="0"/>
              <a:t>ທີ່ພົບສັດລ້ຽງລູກ ດ້ວຍນໍ້ານົມ ທີ່ຖືນນໍາມາຄ້າຂາຍ ເຖິງ 2000 ໂຕ</a:t>
            </a:r>
          </a:p>
          <a:p>
            <a:r>
              <a:rPr lang="lo-LA" dirty="0"/>
              <a:t>ແລ້ວເຮົາກັບມາຄິດເບິ່ງວ່າ ສຸຂະພາບຂອງຄົນເຮົາ ມີຄວາມສ່ຽງຫຼາຍໜ້ອຍພຽງໃດ ຈາກພະຍາດຕິດຕໍ່ຈາກສັດປ່າ </a:t>
            </a:r>
          </a:p>
          <a:p>
            <a:endParaRPr lang="lo-LA" dirty="0"/>
          </a:p>
          <a:p>
            <a:endParaRPr lang="lo-LA" dirty="0"/>
          </a:p>
          <a:p>
            <a:endParaRPr lang="en-US" dirty="0"/>
          </a:p>
        </p:txBody>
      </p:sp>
      <p:sp>
        <p:nvSpPr>
          <p:cNvPr id="4" name="Slide Number Placeholder 3"/>
          <p:cNvSpPr>
            <a:spLocks noGrp="1"/>
          </p:cNvSpPr>
          <p:nvPr>
            <p:ph type="sldNum" sz="quarter" idx="5"/>
          </p:nvPr>
        </p:nvSpPr>
        <p:spPr/>
        <p:txBody>
          <a:bodyPr/>
          <a:lstStyle/>
          <a:p>
            <a:fld id="{B7A22E47-CA44-47B1-888C-D4917D9282F9}" type="slidenum">
              <a:rPr lang="en-US" smtClean="0"/>
              <a:t>8</a:t>
            </a:fld>
            <a:endParaRPr lang="en-US"/>
          </a:p>
        </p:txBody>
      </p:sp>
    </p:spTree>
    <p:extLst>
      <p:ext uri="{BB962C8B-B14F-4D97-AF65-F5344CB8AC3E}">
        <p14:creationId xmlns:p14="http://schemas.microsoft.com/office/powerpoint/2010/main" val="117696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rPr>
              <a:t>a </a:t>
            </a:r>
            <a:r>
              <a:rPr lang="en-US" sz="1800" i="1" dirty="0">
                <a:effectLst/>
                <a:latin typeface="Arial" panose="020B0604020202020204" pitchFamily="34" charset="0"/>
                <a:ea typeface="Arial" panose="020B0604020202020204" pitchFamily="34" charset="0"/>
              </a:rPr>
              <a:t>Standard Operating Procedure (SOP) for Wildlife Health Surveillance</a:t>
            </a:r>
            <a:r>
              <a:rPr lang="en-US" sz="1800" dirty="0">
                <a:effectLst/>
                <a:latin typeface="Arial" panose="020B0604020202020204" pitchFamily="34" charset="0"/>
                <a:ea typeface="Arial" panose="020B0604020202020204" pitchFamily="34" charset="0"/>
              </a:rPr>
              <a:t> has been developed and successfully adopted into national policy — the first of its kind in the country. Veterinary experts, forestry and protected area management, wildlife rescue centers, laboratory staff, law enforcement, and public health professionals all had an active voice in its co-construction</a:t>
            </a:r>
            <a:endParaRPr lang="en-US" dirty="0"/>
          </a:p>
        </p:txBody>
      </p:sp>
      <p:sp>
        <p:nvSpPr>
          <p:cNvPr id="4" name="Slide Number Placeholder 3"/>
          <p:cNvSpPr>
            <a:spLocks noGrp="1"/>
          </p:cNvSpPr>
          <p:nvPr>
            <p:ph type="sldNum" sz="quarter" idx="5"/>
          </p:nvPr>
        </p:nvSpPr>
        <p:spPr/>
        <p:txBody>
          <a:bodyPr/>
          <a:lstStyle/>
          <a:p>
            <a:fld id="{EF3E46F7-7541-4B6E-AC3A-45D376A4B4B4}" type="slidenum">
              <a:rPr lang="en-US" smtClean="0"/>
              <a:t>10</a:t>
            </a:fld>
            <a:endParaRPr lang="en-US"/>
          </a:p>
        </p:txBody>
      </p:sp>
    </p:spTree>
    <p:extLst>
      <p:ext uri="{BB962C8B-B14F-4D97-AF65-F5344CB8AC3E}">
        <p14:creationId xmlns:p14="http://schemas.microsoft.com/office/powerpoint/2010/main" val="359036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A054C9-7D51-44A7-BD7D-EA81BDE1EC6D}"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327827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A054C9-7D51-44A7-BD7D-EA81BDE1EC6D}"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415540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A054C9-7D51-44A7-BD7D-EA81BDE1EC6D}"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06767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a:t>Click to add content here.</a:t>
            </a:r>
          </a:p>
        </p:txBody>
      </p:sp>
    </p:spTree>
    <p:extLst>
      <p:ext uri="{BB962C8B-B14F-4D97-AF65-F5344CB8AC3E}">
        <p14:creationId xmlns:p14="http://schemas.microsoft.com/office/powerpoint/2010/main" val="3308078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3313766"/>
            <a:ext cx="5868096" cy="1470025"/>
          </a:xfrm>
          <a:prstGeom prst="rect">
            <a:avLst/>
          </a:prstGeom>
        </p:spPr>
        <p:txBody>
          <a:bodyPr/>
          <a:lstStyle>
            <a:lvl1pPr algn="ctr">
              <a:defRPr sz="4798">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096000" y="4915053"/>
            <a:ext cx="5868096" cy="1752600"/>
          </a:xfrm>
        </p:spPr>
        <p:txBody>
          <a:bodyPr/>
          <a:lstStyle>
            <a:lvl1pPr marL="0" indent="0" algn="ctr">
              <a:buNone/>
              <a:defRPr>
                <a:solidFill>
                  <a:schemeClr val="tx1"/>
                </a:solidFill>
              </a:defRPr>
            </a:lvl1pPr>
            <a:lvl2pPr marL="544160" indent="0" algn="ctr">
              <a:buNone/>
              <a:defRPr>
                <a:solidFill>
                  <a:schemeClr val="tx1">
                    <a:tint val="75000"/>
                  </a:schemeClr>
                </a:solidFill>
              </a:defRPr>
            </a:lvl2pPr>
            <a:lvl3pPr marL="1088321" indent="0" algn="ctr">
              <a:buNone/>
              <a:defRPr>
                <a:solidFill>
                  <a:schemeClr val="tx1">
                    <a:tint val="75000"/>
                  </a:schemeClr>
                </a:solidFill>
              </a:defRPr>
            </a:lvl3pPr>
            <a:lvl4pPr marL="1632481" indent="0" algn="ctr">
              <a:buNone/>
              <a:defRPr>
                <a:solidFill>
                  <a:schemeClr val="tx1">
                    <a:tint val="75000"/>
                  </a:schemeClr>
                </a:solidFill>
              </a:defRPr>
            </a:lvl4pPr>
            <a:lvl5pPr marL="2176642" indent="0" algn="ctr">
              <a:buNone/>
              <a:defRPr>
                <a:solidFill>
                  <a:schemeClr val="tx1">
                    <a:tint val="75000"/>
                  </a:schemeClr>
                </a:solidFill>
              </a:defRPr>
            </a:lvl5pPr>
            <a:lvl6pPr marL="2720802" indent="0" algn="ctr">
              <a:buNone/>
              <a:defRPr>
                <a:solidFill>
                  <a:schemeClr val="tx1">
                    <a:tint val="75000"/>
                  </a:schemeClr>
                </a:solidFill>
              </a:defRPr>
            </a:lvl6pPr>
            <a:lvl7pPr marL="3264963" indent="0" algn="ctr">
              <a:buNone/>
              <a:defRPr>
                <a:solidFill>
                  <a:schemeClr val="tx1">
                    <a:tint val="75000"/>
                  </a:schemeClr>
                </a:solidFill>
              </a:defRPr>
            </a:lvl7pPr>
            <a:lvl8pPr marL="3809122" indent="0" algn="ctr">
              <a:buNone/>
              <a:defRPr>
                <a:solidFill>
                  <a:schemeClr val="tx1">
                    <a:tint val="75000"/>
                  </a:schemeClr>
                </a:solidFill>
              </a:defRPr>
            </a:lvl8pPr>
            <a:lvl9pPr marL="4353284"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902" y="-1584960"/>
            <a:ext cx="5741308" cy="8442961"/>
          </a:xfrm>
          <a:prstGeom prst="rect">
            <a:avLst/>
          </a:prstGeom>
        </p:spPr>
      </p:pic>
    </p:spTree>
    <p:extLst>
      <p:ext uri="{BB962C8B-B14F-4D97-AF65-F5344CB8AC3E}">
        <p14:creationId xmlns:p14="http://schemas.microsoft.com/office/powerpoint/2010/main" val="500412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WCS-GR_PPT-slides_16to9-02.jpg"/>
          <p:cNvPicPr>
            <a:picLocks noChangeAspect="1"/>
          </p:cNvPicPr>
          <p:nvPr userDrawn="1"/>
        </p:nvPicPr>
        <p:blipFill>
          <a:blip r:embed="rId2"/>
          <a:stretch>
            <a:fillRect/>
          </a:stretch>
        </p:blipFill>
        <p:spPr>
          <a:xfrm>
            <a:off x="3174" y="0"/>
            <a:ext cx="12185653" cy="6858000"/>
          </a:xfrm>
          <a:prstGeom prst="rect">
            <a:avLst/>
          </a:prstGeom>
        </p:spPr>
      </p:pic>
      <p:sp>
        <p:nvSpPr>
          <p:cNvPr id="8" name="Title 1"/>
          <p:cNvSpPr>
            <a:spLocks noGrp="1"/>
          </p:cNvSpPr>
          <p:nvPr>
            <p:ph type="ctrTitle"/>
          </p:nvPr>
        </p:nvSpPr>
        <p:spPr>
          <a:xfrm>
            <a:off x="6096000" y="3313766"/>
            <a:ext cx="5868096" cy="1470025"/>
          </a:xfrm>
          <a:prstGeom prst="rect">
            <a:avLst/>
          </a:prstGeom>
        </p:spPr>
        <p:txBody>
          <a:bodyPr/>
          <a:lstStyle>
            <a:lvl1pPr algn="ctr">
              <a:defRPr sz="4798">
                <a:solidFill>
                  <a:schemeClr val="tx1"/>
                </a:solidFill>
              </a:defRPr>
            </a:lvl1pPr>
          </a:lstStyle>
          <a:p>
            <a:r>
              <a:rPr lang="en-US" dirty="0"/>
              <a:t>Click to edit Master title style</a:t>
            </a:r>
          </a:p>
        </p:txBody>
      </p:sp>
      <p:sp>
        <p:nvSpPr>
          <p:cNvPr id="9" name="Subtitle 2"/>
          <p:cNvSpPr>
            <a:spLocks noGrp="1"/>
          </p:cNvSpPr>
          <p:nvPr>
            <p:ph type="subTitle" idx="1"/>
          </p:nvPr>
        </p:nvSpPr>
        <p:spPr>
          <a:xfrm>
            <a:off x="6096000" y="4915053"/>
            <a:ext cx="5868096" cy="1752600"/>
          </a:xfrm>
        </p:spPr>
        <p:txBody>
          <a:bodyPr/>
          <a:lstStyle>
            <a:lvl1pPr marL="0" indent="0" algn="ctr">
              <a:buNone/>
              <a:defRPr>
                <a:solidFill>
                  <a:schemeClr val="tx1"/>
                </a:solidFill>
              </a:defRPr>
            </a:lvl1pPr>
            <a:lvl2pPr marL="544160" indent="0" algn="ctr">
              <a:buNone/>
              <a:defRPr>
                <a:solidFill>
                  <a:schemeClr val="tx1">
                    <a:tint val="75000"/>
                  </a:schemeClr>
                </a:solidFill>
              </a:defRPr>
            </a:lvl2pPr>
            <a:lvl3pPr marL="1088321" indent="0" algn="ctr">
              <a:buNone/>
              <a:defRPr>
                <a:solidFill>
                  <a:schemeClr val="tx1">
                    <a:tint val="75000"/>
                  </a:schemeClr>
                </a:solidFill>
              </a:defRPr>
            </a:lvl3pPr>
            <a:lvl4pPr marL="1632481" indent="0" algn="ctr">
              <a:buNone/>
              <a:defRPr>
                <a:solidFill>
                  <a:schemeClr val="tx1">
                    <a:tint val="75000"/>
                  </a:schemeClr>
                </a:solidFill>
              </a:defRPr>
            </a:lvl4pPr>
            <a:lvl5pPr marL="2176642" indent="0" algn="ctr">
              <a:buNone/>
              <a:defRPr>
                <a:solidFill>
                  <a:schemeClr val="tx1">
                    <a:tint val="75000"/>
                  </a:schemeClr>
                </a:solidFill>
              </a:defRPr>
            </a:lvl5pPr>
            <a:lvl6pPr marL="2720802" indent="0" algn="ctr">
              <a:buNone/>
              <a:defRPr>
                <a:solidFill>
                  <a:schemeClr val="tx1">
                    <a:tint val="75000"/>
                  </a:schemeClr>
                </a:solidFill>
              </a:defRPr>
            </a:lvl6pPr>
            <a:lvl7pPr marL="3264963" indent="0" algn="ctr">
              <a:buNone/>
              <a:defRPr>
                <a:solidFill>
                  <a:schemeClr val="tx1">
                    <a:tint val="75000"/>
                  </a:schemeClr>
                </a:solidFill>
              </a:defRPr>
            </a:lvl7pPr>
            <a:lvl8pPr marL="3809122" indent="0" algn="ctr">
              <a:buNone/>
              <a:defRPr>
                <a:solidFill>
                  <a:schemeClr val="tx1">
                    <a:tint val="75000"/>
                  </a:schemeClr>
                </a:solidFill>
              </a:defRPr>
            </a:lvl8pPr>
            <a:lvl9pPr marL="43532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4672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descr="WCS-GR_PPT-slides_16to9-02.jpg"/>
          <p:cNvPicPr>
            <a:picLocks noChangeAspect="1"/>
          </p:cNvPicPr>
          <p:nvPr userDrawn="1"/>
        </p:nvPicPr>
        <p:blipFill>
          <a:blip r:embed="rId2">
            <a:alphaModFix amt="28000"/>
          </a:blip>
          <a:stretch>
            <a:fillRect/>
          </a:stretch>
        </p:blipFill>
        <p:spPr>
          <a:xfrm>
            <a:off x="3174" y="0"/>
            <a:ext cx="12185653" cy="6858000"/>
          </a:xfrm>
          <a:prstGeom prst="rect">
            <a:avLst/>
          </a:prstGeom>
        </p:spPr>
      </p:pic>
      <p:sp>
        <p:nvSpPr>
          <p:cNvPr id="2" name="Title 1"/>
          <p:cNvSpPr>
            <a:spLocks noGrp="1"/>
          </p:cNvSpPr>
          <p:nvPr>
            <p:ph type="ctrTitle"/>
          </p:nvPr>
        </p:nvSpPr>
        <p:spPr>
          <a:xfrm>
            <a:off x="6096000" y="3313766"/>
            <a:ext cx="5868096" cy="1470025"/>
          </a:xfrm>
          <a:prstGeom prst="rect">
            <a:avLst/>
          </a:prstGeom>
        </p:spPr>
        <p:txBody>
          <a:bodyPr/>
          <a:lstStyle>
            <a:lvl1pPr algn="ctr">
              <a:defRPr sz="4798">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096000" y="4915053"/>
            <a:ext cx="5868096" cy="1752600"/>
          </a:xfrm>
        </p:spPr>
        <p:txBody>
          <a:bodyPr/>
          <a:lstStyle>
            <a:lvl1pPr marL="0" indent="0" algn="ctr">
              <a:buNone/>
              <a:defRPr>
                <a:solidFill>
                  <a:schemeClr val="tx1"/>
                </a:solidFill>
              </a:defRPr>
            </a:lvl1pPr>
            <a:lvl2pPr marL="544160" indent="0" algn="ctr">
              <a:buNone/>
              <a:defRPr>
                <a:solidFill>
                  <a:schemeClr val="tx1">
                    <a:tint val="75000"/>
                  </a:schemeClr>
                </a:solidFill>
              </a:defRPr>
            </a:lvl2pPr>
            <a:lvl3pPr marL="1088321" indent="0" algn="ctr">
              <a:buNone/>
              <a:defRPr>
                <a:solidFill>
                  <a:schemeClr val="tx1">
                    <a:tint val="75000"/>
                  </a:schemeClr>
                </a:solidFill>
              </a:defRPr>
            </a:lvl3pPr>
            <a:lvl4pPr marL="1632481" indent="0" algn="ctr">
              <a:buNone/>
              <a:defRPr>
                <a:solidFill>
                  <a:schemeClr val="tx1">
                    <a:tint val="75000"/>
                  </a:schemeClr>
                </a:solidFill>
              </a:defRPr>
            </a:lvl4pPr>
            <a:lvl5pPr marL="2176642" indent="0" algn="ctr">
              <a:buNone/>
              <a:defRPr>
                <a:solidFill>
                  <a:schemeClr val="tx1">
                    <a:tint val="75000"/>
                  </a:schemeClr>
                </a:solidFill>
              </a:defRPr>
            </a:lvl5pPr>
            <a:lvl6pPr marL="2720802" indent="0" algn="ctr">
              <a:buNone/>
              <a:defRPr>
                <a:solidFill>
                  <a:schemeClr val="tx1">
                    <a:tint val="75000"/>
                  </a:schemeClr>
                </a:solidFill>
              </a:defRPr>
            </a:lvl6pPr>
            <a:lvl7pPr marL="3264963" indent="0" algn="ctr">
              <a:buNone/>
              <a:defRPr>
                <a:solidFill>
                  <a:schemeClr val="tx1">
                    <a:tint val="75000"/>
                  </a:schemeClr>
                </a:solidFill>
              </a:defRPr>
            </a:lvl7pPr>
            <a:lvl8pPr marL="3809122" indent="0" algn="ctr">
              <a:buNone/>
              <a:defRPr>
                <a:solidFill>
                  <a:schemeClr val="tx1">
                    <a:tint val="75000"/>
                  </a:schemeClr>
                </a:solidFill>
              </a:defRPr>
            </a:lvl8pPr>
            <a:lvl9pPr marL="43532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14824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2"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3"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2466410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 y="-1"/>
            <a:ext cx="221953" cy="12376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9"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2"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3"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646656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 y="-1"/>
            <a:ext cx="221953" cy="12376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2"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3"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5"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707137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 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 y="-1"/>
            <a:ext cx="221953" cy="12376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9"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2"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3"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299014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A054C9-7D51-44A7-BD7D-EA81BDE1EC6D}"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1075558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4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 y="-1"/>
            <a:ext cx="221953" cy="12376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9"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2"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3"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1647638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5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 y="-1"/>
            <a:ext cx="221953" cy="123769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9"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2"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3"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2750363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_Title and content">
    <p:spTree>
      <p:nvGrpSpPr>
        <p:cNvPr id="1" name=""/>
        <p:cNvGrpSpPr/>
        <p:nvPr/>
      </p:nvGrpSpPr>
      <p:grpSpPr>
        <a:xfrm>
          <a:off x="0" y="0"/>
          <a:ext cx="0" cy="0"/>
          <a:chOff x="0" y="0"/>
          <a:chExt cx="0" cy="0"/>
        </a:xfrm>
      </p:grpSpPr>
      <p:pic>
        <p:nvPicPr>
          <p:cNvPr id="9" name="Picture 8" descr="WCS-GR_PPT-slides_16to9-04.jpg"/>
          <p:cNvPicPr>
            <a:picLocks noChangeAspect="1"/>
          </p:cNvPicPr>
          <p:nvPr userDrawn="1"/>
        </p:nvPicPr>
        <p:blipFill>
          <a:blip r:embed="rId2"/>
          <a:stretch>
            <a:fillRect/>
          </a:stretch>
        </p:blipFill>
        <p:spPr>
          <a:xfrm>
            <a:off x="6347" y="0"/>
            <a:ext cx="12185653" cy="6858000"/>
          </a:xfrm>
          <a:prstGeom prst="rect">
            <a:avLst/>
          </a:prstGeom>
        </p:spPr>
      </p:pic>
      <p:sp>
        <p:nvSpPr>
          <p:cNvPr id="7"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8" name="Content Placeholder 2"/>
          <p:cNvSpPr>
            <a:spLocks noGrp="1"/>
          </p:cNvSpPr>
          <p:nvPr>
            <p:ph idx="1"/>
          </p:nvPr>
        </p:nvSpPr>
        <p:spPr>
          <a:xfrm>
            <a:off x="609601" y="1357745"/>
            <a:ext cx="10972800" cy="4768419"/>
          </a:xfrm>
        </p:spPr>
        <p:txBody>
          <a:bodyPr/>
          <a:lstStyle>
            <a:lvl1pPr>
              <a:buSzPct val="90000"/>
              <a:defRPr/>
            </a:lvl1pPr>
            <a:lvl2pPr>
              <a:buSzPct val="80000"/>
              <a:defRPr/>
            </a:lvl2pPr>
            <a:lvl3pPr>
              <a:buSzPct val="70000"/>
              <a:defRPr/>
            </a:lvl3pPr>
            <a:lvl4pPr>
              <a:buSzPct val="60000"/>
              <a:defRPr/>
            </a:lvl4pPr>
            <a:lvl5pPr>
              <a:buSzPct val="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3"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4"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02729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p>
            <a:r>
              <a:rPr lang="en-US" dirty="0"/>
              <a:t>Click to edit Master title style</a:t>
            </a:r>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7"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2933595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p>
            <a:r>
              <a:rPr lang="en-US" dirty="0"/>
              <a:t>Click to edit Master title style</a:t>
            </a:r>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7"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899502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60808"/>
            <a:ext cx="10363200" cy="1362075"/>
          </a:xfrm>
          <a:prstGeom prst="rect">
            <a:avLst/>
          </a:prstGeom>
        </p:spPr>
        <p:txBody>
          <a:bodyPr anchor="t"/>
          <a:lstStyle>
            <a:lvl1pPr algn="l">
              <a:defRPr sz="4798" b="1" cap="all"/>
            </a:lvl1pPr>
          </a:lstStyle>
          <a:p>
            <a:r>
              <a:rPr lang="en-US" dirty="0"/>
              <a:t>Click to edit Master title style</a:t>
            </a:r>
          </a:p>
        </p:txBody>
      </p:sp>
      <p:sp>
        <p:nvSpPr>
          <p:cNvPr id="3" name="Text Placeholder 2"/>
          <p:cNvSpPr>
            <a:spLocks noGrp="1"/>
          </p:cNvSpPr>
          <p:nvPr>
            <p:ph type="body" idx="1"/>
          </p:nvPr>
        </p:nvSpPr>
        <p:spPr>
          <a:xfrm>
            <a:off x="963085" y="1660620"/>
            <a:ext cx="10363200" cy="1500187"/>
          </a:xfrm>
        </p:spPr>
        <p:txBody>
          <a:bodyPr anchor="b"/>
          <a:lstStyle>
            <a:lvl1pPr marL="0" indent="0">
              <a:buNone/>
              <a:defRPr sz="2399">
                <a:solidFill>
                  <a:schemeClr val="tx1">
                    <a:tint val="75000"/>
                  </a:schemeClr>
                </a:solidFill>
              </a:defRPr>
            </a:lvl1pPr>
            <a:lvl2pPr marL="544160" indent="0">
              <a:buNone/>
              <a:defRPr sz="2199">
                <a:solidFill>
                  <a:schemeClr val="tx1">
                    <a:tint val="75000"/>
                  </a:schemeClr>
                </a:solidFill>
              </a:defRPr>
            </a:lvl2pPr>
            <a:lvl3pPr marL="1088321" indent="0">
              <a:buNone/>
              <a:defRPr sz="1899">
                <a:solidFill>
                  <a:schemeClr val="tx1">
                    <a:tint val="75000"/>
                  </a:schemeClr>
                </a:solidFill>
              </a:defRPr>
            </a:lvl3pPr>
            <a:lvl4pPr marL="1632481" indent="0">
              <a:buNone/>
              <a:defRPr sz="1699">
                <a:solidFill>
                  <a:schemeClr val="tx1">
                    <a:tint val="75000"/>
                  </a:schemeClr>
                </a:solidFill>
              </a:defRPr>
            </a:lvl4pPr>
            <a:lvl5pPr marL="2176642" indent="0">
              <a:buNone/>
              <a:defRPr sz="1699">
                <a:solidFill>
                  <a:schemeClr val="tx1">
                    <a:tint val="75000"/>
                  </a:schemeClr>
                </a:solidFill>
              </a:defRPr>
            </a:lvl5pPr>
            <a:lvl6pPr marL="2720802" indent="0">
              <a:buNone/>
              <a:defRPr sz="1699">
                <a:solidFill>
                  <a:schemeClr val="tx1">
                    <a:tint val="75000"/>
                  </a:schemeClr>
                </a:solidFill>
              </a:defRPr>
            </a:lvl6pPr>
            <a:lvl7pPr marL="3264963" indent="0">
              <a:buNone/>
              <a:defRPr sz="1699">
                <a:solidFill>
                  <a:schemeClr val="tx1">
                    <a:tint val="75000"/>
                  </a:schemeClr>
                </a:solidFill>
              </a:defRPr>
            </a:lvl7pPr>
            <a:lvl8pPr marL="3809122" indent="0">
              <a:buNone/>
              <a:defRPr sz="1699">
                <a:solidFill>
                  <a:schemeClr val="tx1">
                    <a:tint val="75000"/>
                  </a:schemeClr>
                </a:solidFill>
              </a:defRPr>
            </a:lvl8pPr>
            <a:lvl9pPr marL="4353284" indent="0">
              <a:buNone/>
              <a:defRPr sz="1699">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
        <p:nvSpPr>
          <p:cNvPr id="5" name="Footer Placeholder 4"/>
          <p:cNvSpPr>
            <a:spLocks noGrp="1"/>
          </p:cNvSpPr>
          <p:nvPr>
            <p:ph type="ftr" sz="quarter" idx="11"/>
          </p:nvPr>
        </p:nvSpPr>
        <p:spPr>
          <a:xfrm>
            <a:off x="4165601" y="6490827"/>
            <a:ext cx="3860800" cy="365125"/>
          </a:xfrm>
        </p:spPr>
        <p:txBody>
          <a:bodyPr/>
          <a:lstStyle>
            <a:lvl1pPr>
              <a:defRPr sz="1199">
                <a:solidFill>
                  <a:schemeClr val="tx1"/>
                </a:solidFill>
              </a:defRPr>
            </a:lvl1pPr>
          </a:lstStyle>
          <a:p>
            <a:endParaRPr lang="en-US"/>
          </a:p>
        </p:txBody>
      </p:sp>
      <p:sp>
        <p:nvSpPr>
          <p:cNvPr id="7"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Tree>
    <p:extLst>
      <p:ext uri="{BB962C8B-B14F-4D97-AF65-F5344CB8AC3E}">
        <p14:creationId xmlns:p14="http://schemas.microsoft.com/office/powerpoint/2010/main" val="4218882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60808"/>
            <a:ext cx="10363200" cy="1362075"/>
          </a:xfrm>
          <a:prstGeom prst="rect">
            <a:avLst/>
          </a:prstGeom>
        </p:spPr>
        <p:txBody>
          <a:bodyPr anchor="t"/>
          <a:lstStyle>
            <a:lvl1pPr algn="l">
              <a:defRPr sz="4798" b="1" cap="all"/>
            </a:lvl1pPr>
          </a:lstStyle>
          <a:p>
            <a:r>
              <a:rPr lang="en-US" dirty="0"/>
              <a:t>Click to edit Master title style</a:t>
            </a:r>
          </a:p>
        </p:txBody>
      </p:sp>
      <p:sp>
        <p:nvSpPr>
          <p:cNvPr id="3" name="Text Placeholder 2"/>
          <p:cNvSpPr>
            <a:spLocks noGrp="1"/>
          </p:cNvSpPr>
          <p:nvPr>
            <p:ph type="body" idx="1"/>
          </p:nvPr>
        </p:nvSpPr>
        <p:spPr>
          <a:xfrm>
            <a:off x="963085" y="1660620"/>
            <a:ext cx="10363200" cy="1500187"/>
          </a:xfrm>
        </p:spPr>
        <p:txBody>
          <a:bodyPr anchor="b"/>
          <a:lstStyle>
            <a:lvl1pPr marL="0" indent="0">
              <a:buNone/>
              <a:defRPr sz="2399">
                <a:solidFill>
                  <a:schemeClr val="tx1">
                    <a:tint val="75000"/>
                  </a:schemeClr>
                </a:solidFill>
              </a:defRPr>
            </a:lvl1pPr>
            <a:lvl2pPr marL="544160" indent="0">
              <a:buNone/>
              <a:defRPr sz="2199">
                <a:solidFill>
                  <a:schemeClr val="tx1">
                    <a:tint val="75000"/>
                  </a:schemeClr>
                </a:solidFill>
              </a:defRPr>
            </a:lvl2pPr>
            <a:lvl3pPr marL="1088321" indent="0">
              <a:buNone/>
              <a:defRPr sz="1899">
                <a:solidFill>
                  <a:schemeClr val="tx1">
                    <a:tint val="75000"/>
                  </a:schemeClr>
                </a:solidFill>
              </a:defRPr>
            </a:lvl3pPr>
            <a:lvl4pPr marL="1632481" indent="0">
              <a:buNone/>
              <a:defRPr sz="1699">
                <a:solidFill>
                  <a:schemeClr val="tx1">
                    <a:tint val="75000"/>
                  </a:schemeClr>
                </a:solidFill>
              </a:defRPr>
            </a:lvl4pPr>
            <a:lvl5pPr marL="2176642" indent="0">
              <a:buNone/>
              <a:defRPr sz="1699">
                <a:solidFill>
                  <a:schemeClr val="tx1">
                    <a:tint val="75000"/>
                  </a:schemeClr>
                </a:solidFill>
              </a:defRPr>
            </a:lvl5pPr>
            <a:lvl6pPr marL="2720802" indent="0">
              <a:buNone/>
              <a:defRPr sz="1699">
                <a:solidFill>
                  <a:schemeClr val="tx1">
                    <a:tint val="75000"/>
                  </a:schemeClr>
                </a:solidFill>
              </a:defRPr>
            </a:lvl6pPr>
            <a:lvl7pPr marL="3264963" indent="0">
              <a:buNone/>
              <a:defRPr sz="1699">
                <a:solidFill>
                  <a:schemeClr val="tx1">
                    <a:tint val="75000"/>
                  </a:schemeClr>
                </a:solidFill>
              </a:defRPr>
            </a:lvl7pPr>
            <a:lvl8pPr marL="3809122" indent="0">
              <a:buNone/>
              <a:defRPr sz="1699">
                <a:solidFill>
                  <a:schemeClr val="tx1">
                    <a:tint val="75000"/>
                  </a:schemeClr>
                </a:solidFill>
              </a:defRPr>
            </a:lvl8pPr>
            <a:lvl9pPr marL="4353284" indent="0">
              <a:buNone/>
              <a:defRPr sz="1699">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
        <p:nvSpPr>
          <p:cNvPr id="5" name="Footer Placeholder 4"/>
          <p:cNvSpPr>
            <a:spLocks noGrp="1"/>
          </p:cNvSpPr>
          <p:nvPr>
            <p:ph type="ftr" sz="quarter" idx="11"/>
          </p:nvPr>
        </p:nvSpPr>
        <p:spPr>
          <a:xfrm>
            <a:off x="4165601" y="6490827"/>
            <a:ext cx="3860800" cy="365125"/>
          </a:xfrm>
        </p:spPr>
        <p:txBody>
          <a:bodyPr/>
          <a:lstStyle>
            <a:lvl1pPr>
              <a:defRPr sz="1199">
                <a:solidFill>
                  <a:schemeClr val="tx1"/>
                </a:solidFill>
              </a:defRPr>
            </a:lvl1pPr>
          </a:lstStyle>
          <a:p>
            <a:endParaRPr lang="en-US"/>
          </a:p>
        </p:txBody>
      </p:sp>
      <p:sp>
        <p:nvSpPr>
          <p:cNvPr id="7"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Tree>
    <p:extLst>
      <p:ext uri="{BB962C8B-B14F-4D97-AF65-F5344CB8AC3E}">
        <p14:creationId xmlns:p14="http://schemas.microsoft.com/office/powerpoint/2010/main" val="492828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lor 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4" name="Rectangle 3"/>
          <p:cNvSpPr/>
          <p:nvPr userDrawn="1"/>
        </p:nvSpPr>
        <p:spPr>
          <a:xfrm>
            <a:off x="1" y="-1"/>
            <a:ext cx="221953" cy="12376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7"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
        <p:nvSpPr>
          <p:cNvPr id="8"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Tree>
    <p:extLst>
      <p:ext uri="{BB962C8B-B14F-4D97-AF65-F5344CB8AC3E}">
        <p14:creationId xmlns:p14="http://schemas.microsoft.com/office/powerpoint/2010/main" val="2755854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lor 2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4" name="Rectangle 3"/>
          <p:cNvSpPr/>
          <p:nvPr userDrawn="1"/>
        </p:nvSpPr>
        <p:spPr>
          <a:xfrm>
            <a:off x="1" y="-1"/>
            <a:ext cx="221953" cy="12376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7"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1122581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lor 3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4" name="Rectangle 3"/>
          <p:cNvSpPr/>
          <p:nvPr userDrawn="1"/>
        </p:nvSpPr>
        <p:spPr>
          <a:xfrm>
            <a:off x="1" y="-1"/>
            <a:ext cx="221953" cy="12376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7"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88595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054C9-7D51-44A7-BD7D-EA81BDE1EC6D}"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448246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lor 4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4" name="Rectangle 3"/>
          <p:cNvSpPr/>
          <p:nvPr userDrawn="1"/>
        </p:nvSpPr>
        <p:spPr>
          <a:xfrm>
            <a:off x="1" y="-1"/>
            <a:ext cx="221953" cy="12376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7"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2471836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lor 5_Custom Layout">
    <p:spTree>
      <p:nvGrpSpPr>
        <p:cNvPr id="1" name=""/>
        <p:cNvGrpSpPr/>
        <p:nvPr/>
      </p:nvGrpSpPr>
      <p:grpSpPr>
        <a:xfrm>
          <a:off x="0" y="0"/>
          <a:ext cx="0" cy="0"/>
          <a:chOff x="0" y="0"/>
          <a:chExt cx="0" cy="0"/>
        </a:xfrm>
      </p:grpSpPr>
      <p:sp>
        <p:nvSpPr>
          <p:cNvPr id="2" name="Rectangle 1"/>
          <p:cNvSpPr/>
          <p:nvPr userDrawn="1"/>
        </p:nvSpPr>
        <p:spPr>
          <a:xfrm>
            <a:off x="1" y="-1"/>
            <a:ext cx="221953" cy="123769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3"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lvl1pPr>
              <a:defRPr sz="3598" b="1"/>
            </a:lvl1pPr>
          </a:lstStyle>
          <a:p>
            <a:r>
              <a:rPr lang="en-US" dirty="0"/>
              <a:t>Click to edit Master title style</a:t>
            </a:r>
          </a:p>
        </p:txBody>
      </p:sp>
      <p:sp>
        <p:nvSpPr>
          <p:cNvPr id="4"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5"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6"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531840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_Custom Layout">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3"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4"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06127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609600" y="1326072"/>
            <a:ext cx="5386917" cy="639762"/>
          </a:xfrm>
        </p:spPr>
        <p:txBody>
          <a:bodyPr anchor="b"/>
          <a:lstStyle>
            <a:lvl1pPr marL="0" indent="0">
              <a:buNone/>
              <a:defRPr sz="2799" b="1"/>
            </a:lvl1pPr>
            <a:lvl2pPr marL="544160" indent="0">
              <a:buNone/>
              <a:defRPr sz="2399" b="1"/>
            </a:lvl2pPr>
            <a:lvl3pPr marL="1088321" indent="0">
              <a:buNone/>
              <a:defRPr sz="2199" b="1"/>
            </a:lvl3pPr>
            <a:lvl4pPr marL="1632481" indent="0">
              <a:buNone/>
              <a:defRPr sz="1899" b="1"/>
            </a:lvl4pPr>
            <a:lvl5pPr marL="2176642" indent="0">
              <a:buNone/>
              <a:defRPr sz="1899" b="1"/>
            </a:lvl5pPr>
            <a:lvl6pPr marL="2720802" indent="0">
              <a:buNone/>
              <a:defRPr sz="1899" b="1"/>
            </a:lvl6pPr>
            <a:lvl7pPr marL="3264963" indent="0">
              <a:buNone/>
              <a:defRPr sz="1899" b="1"/>
            </a:lvl7pPr>
            <a:lvl8pPr marL="3809122" indent="0">
              <a:buNone/>
              <a:defRPr sz="1899" b="1"/>
            </a:lvl8pPr>
            <a:lvl9pPr marL="4353284" indent="0">
              <a:buNone/>
              <a:defRPr sz="1899" b="1"/>
            </a:lvl9pPr>
          </a:lstStyle>
          <a:p>
            <a:pPr lvl="0"/>
            <a:r>
              <a:rPr lang="en-US" dirty="0"/>
              <a:t>Click to edit Master text styles</a:t>
            </a:r>
          </a:p>
        </p:txBody>
      </p:sp>
      <p:sp>
        <p:nvSpPr>
          <p:cNvPr id="9" name="Content Placeholder 3"/>
          <p:cNvSpPr>
            <a:spLocks noGrp="1"/>
          </p:cNvSpPr>
          <p:nvPr>
            <p:ph sz="half" idx="2"/>
          </p:nvPr>
        </p:nvSpPr>
        <p:spPr>
          <a:xfrm>
            <a:off x="609600" y="2048964"/>
            <a:ext cx="5386917" cy="3951288"/>
          </a:xfrm>
        </p:spPr>
        <p:txBody>
          <a:bodyPr/>
          <a:lstStyle>
            <a:lvl1pPr>
              <a:defRPr sz="2799"/>
            </a:lvl1pPr>
            <a:lvl2pPr>
              <a:buSzPct val="90000"/>
              <a:defRPr sz="2399"/>
            </a:lvl2pPr>
            <a:lvl3pPr>
              <a:buSzPct val="80000"/>
              <a:defRPr sz="2199"/>
            </a:lvl3pPr>
            <a:lvl4pPr>
              <a:buSzPct val="70000"/>
              <a:defRPr sz="1899"/>
            </a:lvl4pPr>
            <a:lvl5pPr>
              <a:buSzPct val="60000"/>
              <a:defRPr sz="1899"/>
            </a:lvl5pPr>
            <a:lvl6pPr>
              <a:defRPr sz="1899"/>
            </a:lvl6pPr>
            <a:lvl7pPr>
              <a:defRPr sz="1899"/>
            </a:lvl7pPr>
            <a:lvl8pPr>
              <a:defRPr sz="1899"/>
            </a:lvl8pPr>
            <a:lvl9pPr>
              <a:defRPr sz="18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3"/>
          </p:nvPr>
        </p:nvSpPr>
        <p:spPr>
          <a:xfrm>
            <a:off x="6193366" y="1326072"/>
            <a:ext cx="5389033" cy="639762"/>
          </a:xfrm>
        </p:spPr>
        <p:txBody>
          <a:bodyPr anchor="b"/>
          <a:lstStyle>
            <a:lvl1pPr marL="0" indent="0">
              <a:buNone/>
              <a:defRPr sz="2799" b="1"/>
            </a:lvl1pPr>
            <a:lvl2pPr marL="544160" indent="0">
              <a:buNone/>
              <a:defRPr sz="2399" b="1"/>
            </a:lvl2pPr>
            <a:lvl3pPr marL="1088321" indent="0">
              <a:buNone/>
              <a:defRPr sz="2199" b="1"/>
            </a:lvl3pPr>
            <a:lvl4pPr marL="1632481" indent="0">
              <a:buNone/>
              <a:defRPr sz="1899" b="1"/>
            </a:lvl4pPr>
            <a:lvl5pPr marL="2176642" indent="0">
              <a:buNone/>
              <a:defRPr sz="1899" b="1"/>
            </a:lvl5pPr>
            <a:lvl6pPr marL="2720802" indent="0">
              <a:buNone/>
              <a:defRPr sz="1899" b="1"/>
            </a:lvl6pPr>
            <a:lvl7pPr marL="3264963" indent="0">
              <a:buNone/>
              <a:defRPr sz="1899" b="1"/>
            </a:lvl7pPr>
            <a:lvl8pPr marL="3809122" indent="0">
              <a:buNone/>
              <a:defRPr sz="1899" b="1"/>
            </a:lvl8pPr>
            <a:lvl9pPr marL="4353284" indent="0">
              <a:buNone/>
              <a:defRPr sz="1899" b="1"/>
            </a:lvl9pPr>
          </a:lstStyle>
          <a:p>
            <a:pPr lvl="0"/>
            <a:r>
              <a:rPr lang="en-US"/>
              <a:t>Click to edit Master text styles</a:t>
            </a:r>
          </a:p>
        </p:txBody>
      </p:sp>
      <p:sp>
        <p:nvSpPr>
          <p:cNvPr id="11" name="Content Placeholder 5"/>
          <p:cNvSpPr>
            <a:spLocks noGrp="1"/>
          </p:cNvSpPr>
          <p:nvPr>
            <p:ph sz="quarter" idx="4"/>
          </p:nvPr>
        </p:nvSpPr>
        <p:spPr>
          <a:xfrm>
            <a:off x="6193366" y="2048964"/>
            <a:ext cx="5389033" cy="3951288"/>
          </a:xfrm>
        </p:spPr>
        <p:txBody>
          <a:bodyPr/>
          <a:lstStyle>
            <a:lvl1pPr>
              <a:defRPr sz="2799"/>
            </a:lvl1pPr>
            <a:lvl2pPr>
              <a:buSzPct val="90000"/>
              <a:defRPr sz="2399"/>
            </a:lvl2pPr>
            <a:lvl3pPr>
              <a:buSzPct val="80000"/>
              <a:defRPr sz="2199"/>
            </a:lvl3pPr>
            <a:lvl4pPr>
              <a:buSzPct val="70000"/>
              <a:defRPr sz="1899"/>
            </a:lvl4pPr>
            <a:lvl5pPr>
              <a:buSzPct val="60000"/>
              <a:defRPr sz="1899"/>
            </a:lvl5pPr>
            <a:lvl6pPr>
              <a:defRPr sz="1899"/>
            </a:lvl6pPr>
            <a:lvl7pPr>
              <a:defRPr sz="1899"/>
            </a:lvl7pPr>
            <a:lvl8pPr>
              <a:defRPr sz="1899"/>
            </a:lvl8pPr>
            <a:lvl9pPr>
              <a:defRPr sz="18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P:\Power Point Templates\FH USE ONLY\WCS_seals-01.png"/>
          <p:cNvPicPr>
            <a:picLocks noChangeAspect="1" noChangeArrowheads="1"/>
          </p:cNvPicPr>
          <p:nvPr userDrawn="1"/>
        </p:nvPicPr>
        <p:blipFill>
          <a:blip r:embed="rId2">
            <a:extLst>
              <a:ext uri="{28A0092B-C50C-407E-A947-70E740481C1C}">
                <a14:useLocalDpi xmlns:a14="http://schemas.microsoft.com/office/drawing/2010/main" val="0"/>
              </a:ext>
            </a:extLst>
          </a:blip>
          <a:srcRect l="24324" t="24812" r="31081" b="39374"/>
          <a:stretch>
            <a:fillRect/>
          </a:stretch>
        </p:blipFill>
        <p:spPr bwMode="auto">
          <a:xfrm>
            <a:off x="11187841" y="6095848"/>
            <a:ext cx="759139"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p>
            <a:r>
              <a:rPr lang="en-US" dirty="0"/>
              <a:t>Click to edit Master title style</a:t>
            </a:r>
          </a:p>
        </p:txBody>
      </p:sp>
      <p:sp>
        <p:nvSpPr>
          <p:cNvPr id="12" name="Footer Placeholder 4"/>
          <p:cNvSpPr>
            <a:spLocks noGrp="1"/>
          </p:cNvSpPr>
          <p:nvPr>
            <p:ph type="ftr" sz="quarter" idx="10"/>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5" name="Slide Number Placeholder 5"/>
          <p:cNvSpPr>
            <a:spLocks noGrp="1"/>
          </p:cNvSpPr>
          <p:nvPr>
            <p:ph type="sldNum" sz="quarter" idx="11"/>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6" name="Date Placeholder 3"/>
          <p:cNvSpPr>
            <a:spLocks noGrp="1"/>
          </p:cNvSpPr>
          <p:nvPr>
            <p:ph type="dt" sz="half" idx="1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366559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609600" y="1326072"/>
            <a:ext cx="5386917" cy="639762"/>
          </a:xfrm>
        </p:spPr>
        <p:txBody>
          <a:bodyPr anchor="b"/>
          <a:lstStyle>
            <a:lvl1pPr marL="0" indent="0">
              <a:buNone/>
              <a:defRPr sz="2799" b="1"/>
            </a:lvl1pPr>
            <a:lvl2pPr marL="544160" indent="0">
              <a:buNone/>
              <a:defRPr sz="2399" b="1"/>
            </a:lvl2pPr>
            <a:lvl3pPr marL="1088321" indent="0">
              <a:buNone/>
              <a:defRPr sz="2199" b="1"/>
            </a:lvl3pPr>
            <a:lvl4pPr marL="1632481" indent="0">
              <a:buNone/>
              <a:defRPr sz="1899" b="1"/>
            </a:lvl4pPr>
            <a:lvl5pPr marL="2176642" indent="0">
              <a:buNone/>
              <a:defRPr sz="1899" b="1"/>
            </a:lvl5pPr>
            <a:lvl6pPr marL="2720802" indent="0">
              <a:buNone/>
              <a:defRPr sz="1899" b="1"/>
            </a:lvl6pPr>
            <a:lvl7pPr marL="3264963" indent="0">
              <a:buNone/>
              <a:defRPr sz="1899" b="1"/>
            </a:lvl7pPr>
            <a:lvl8pPr marL="3809122" indent="0">
              <a:buNone/>
              <a:defRPr sz="1899" b="1"/>
            </a:lvl8pPr>
            <a:lvl9pPr marL="4353284" indent="0">
              <a:buNone/>
              <a:defRPr sz="1899" b="1"/>
            </a:lvl9pPr>
          </a:lstStyle>
          <a:p>
            <a:pPr lvl="0"/>
            <a:r>
              <a:rPr lang="en-US" dirty="0"/>
              <a:t>Click to edit Master text styles</a:t>
            </a:r>
          </a:p>
        </p:txBody>
      </p:sp>
      <p:sp>
        <p:nvSpPr>
          <p:cNvPr id="9" name="Content Placeholder 3"/>
          <p:cNvSpPr>
            <a:spLocks noGrp="1"/>
          </p:cNvSpPr>
          <p:nvPr>
            <p:ph sz="half" idx="2"/>
          </p:nvPr>
        </p:nvSpPr>
        <p:spPr>
          <a:xfrm>
            <a:off x="609600" y="2048964"/>
            <a:ext cx="5386917" cy="3951288"/>
          </a:xfrm>
        </p:spPr>
        <p:txBody>
          <a:bodyPr/>
          <a:lstStyle>
            <a:lvl1pPr>
              <a:defRPr sz="2799"/>
            </a:lvl1pPr>
            <a:lvl2pPr>
              <a:buSzPct val="90000"/>
              <a:defRPr sz="2399"/>
            </a:lvl2pPr>
            <a:lvl3pPr>
              <a:buSzPct val="80000"/>
              <a:defRPr sz="2199"/>
            </a:lvl3pPr>
            <a:lvl4pPr>
              <a:buSzPct val="70000"/>
              <a:defRPr sz="1899"/>
            </a:lvl4pPr>
            <a:lvl5pPr>
              <a:buSzPct val="60000"/>
              <a:defRPr sz="1899"/>
            </a:lvl5pPr>
            <a:lvl6pPr>
              <a:defRPr sz="1899"/>
            </a:lvl6pPr>
            <a:lvl7pPr>
              <a:defRPr sz="1899"/>
            </a:lvl7pPr>
            <a:lvl8pPr>
              <a:defRPr sz="1899"/>
            </a:lvl8pPr>
            <a:lvl9pPr>
              <a:defRPr sz="18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3"/>
          </p:nvPr>
        </p:nvSpPr>
        <p:spPr>
          <a:xfrm>
            <a:off x="6193366" y="1326072"/>
            <a:ext cx="5389033" cy="639762"/>
          </a:xfrm>
        </p:spPr>
        <p:txBody>
          <a:bodyPr anchor="b"/>
          <a:lstStyle>
            <a:lvl1pPr marL="0" indent="0">
              <a:buNone/>
              <a:defRPr sz="2799" b="1"/>
            </a:lvl1pPr>
            <a:lvl2pPr marL="544160" indent="0">
              <a:buNone/>
              <a:defRPr sz="2399" b="1"/>
            </a:lvl2pPr>
            <a:lvl3pPr marL="1088321" indent="0">
              <a:buNone/>
              <a:defRPr sz="2199" b="1"/>
            </a:lvl3pPr>
            <a:lvl4pPr marL="1632481" indent="0">
              <a:buNone/>
              <a:defRPr sz="1899" b="1"/>
            </a:lvl4pPr>
            <a:lvl5pPr marL="2176642" indent="0">
              <a:buNone/>
              <a:defRPr sz="1899" b="1"/>
            </a:lvl5pPr>
            <a:lvl6pPr marL="2720802" indent="0">
              <a:buNone/>
              <a:defRPr sz="1899" b="1"/>
            </a:lvl6pPr>
            <a:lvl7pPr marL="3264963" indent="0">
              <a:buNone/>
              <a:defRPr sz="1899" b="1"/>
            </a:lvl7pPr>
            <a:lvl8pPr marL="3809122" indent="0">
              <a:buNone/>
              <a:defRPr sz="1899" b="1"/>
            </a:lvl8pPr>
            <a:lvl9pPr marL="4353284" indent="0">
              <a:buNone/>
              <a:defRPr sz="1899" b="1"/>
            </a:lvl9pPr>
          </a:lstStyle>
          <a:p>
            <a:pPr lvl="0"/>
            <a:r>
              <a:rPr lang="en-US"/>
              <a:t>Click to edit Master text styles</a:t>
            </a:r>
          </a:p>
        </p:txBody>
      </p:sp>
      <p:sp>
        <p:nvSpPr>
          <p:cNvPr id="11" name="Content Placeholder 5"/>
          <p:cNvSpPr>
            <a:spLocks noGrp="1"/>
          </p:cNvSpPr>
          <p:nvPr>
            <p:ph sz="quarter" idx="4"/>
          </p:nvPr>
        </p:nvSpPr>
        <p:spPr>
          <a:xfrm>
            <a:off x="6193366" y="2048964"/>
            <a:ext cx="5389033" cy="3951288"/>
          </a:xfrm>
        </p:spPr>
        <p:txBody>
          <a:bodyPr/>
          <a:lstStyle>
            <a:lvl1pPr>
              <a:defRPr sz="2799"/>
            </a:lvl1pPr>
            <a:lvl2pPr>
              <a:buSzPct val="90000"/>
              <a:defRPr sz="2399"/>
            </a:lvl2pPr>
            <a:lvl3pPr>
              <a:buSzPct val="80000"/>
              <a:defRPr sz="2199"/>
            </a:lvl3pPr>
            <a:lvl4pPr>
              <a:buSzPct val="70000"/>
              <a:defRPr sz="1899"/>
            </a:lvl4pPr>
            <a:lvl5pPr>
              <a:buSzPct val="60000"/>
              <a:defRPr sz="1899"/>
            </a:lvl5pPr>
            <a:lvl6pPr>
              <a:defRPr sz="1899"/>
            </a:lvl6pPr>
            <a:lvl7pPr>
              <a:defRPr sz="1899"/>
            </a:lvl7pPr>
            <a:lvl8pPr>
              <a:defRPr sz="1899"/>
            </a:lvl8pPr>
            <a:lvl9pPr>
              <a:defRPr sz="18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p>
            <a:r>
              <a:rPr lang="en-US" dirty="0"/>
              <a:t>Click to edit Master title style</a:t>
            </a:r>
          </a:p>
        </p:txBody>
      </p:sp>
      <p:sp>
        <p:nvSpPr>
          <p:cNvPr id="12" name="Footer Placeholder 4"/>
          <p:cNvSpPr>
            <a:spLocks noGrp="1"/>
          </p:cNvSpPr>
          <p:nvPr>
            <p:ph type="ftr" sz="quarter" idx="10"/>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15" name="Slide Number Placeholder 5"/>
          <p:cNvSpPr>
            <a:spLocks noGrp="1"/>
          </p:cNvSpPr>
          <p:nvPr>
            <p:ph type="sldNum" sz="quarter" idx="11"/>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6" name="Date Placeholder 3"/>
          <p:cNvSpPr>
            <a:spLocks noGrp="1"/>
          </p:cNvSpPr>
          <p:nvPr>
            <p:ph type="dt" sz="half" idx="1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3864711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eal">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3"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4"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7716" t="5078" r="6789" b="3539"/>
          <a:stretch/>
        </p:blipFill>
        <p:spPr>
          <a:xfrm>
            <a:off x="3113310" y="457200"/>
            <a:ext cx="5965381" cy="5943600"/>
          </a:xfrm>
          <a:prstGeom prst="rect">
            <a:avLst/>
          </a:prstGeom>
        </p:spPr>
      </p:pic>
    </p:spTree>
    <p:extLst>
      <p:ext uri="{BB962C8B-B14F-4D97-AF65-F5344CB8AC3E}">
        <p14:creationId xmlns:p14="http://schemas.microsoft.com/office/powerpoint/2010/main" val="3729546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Seal">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3"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4"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157" t="2000" r="6765" b="4462"/>
          <a:stretch/>
        </p:blipFill>
        <p:spPr>
          <a:xfrm>
            <a:off x="3115976" y="457200"/>
            <a:ext cx="5960048" cy="5943600"/>
          </a:xfrm>
          <a:prstGeom prst="rect">
            <a:avLst/>
          </a:prstGeom>
        </p:spPr>
      </p:pic>
    </p:spTree>
    <p:extLst>
      <p:ext uri="{BB962C8B-B14F-4D97-AF65-F5344CB8AC3E}">
        <p14:creationId xmlns:p14="http://schemas.microsoft.com/office/powerpoint/2010/main" val="256615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3"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4"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5747" y="457200"/>
            <a:ext cx="5940506" cy="5943600"/>
          </a:xfrm>
          <a:prstGeom prst="rect">
            <a:avLst/>
          </a:prstGeom>
        </p:spPr>
      </p:pic>
    </p:spTree>
    <p:extLst>
      <p:ext uri="{BB962C8B-B14F-4D97-AF65-F5344CB8AC3E}">
        <p14:creationId xmlns:p14="http://schemas.microsoft.com/office/powerpoint/2010/main" val="189608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A054C9-7D51-44A7-BD7D-EA81BDE1EC6D}"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59799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A054C9-7D51-44A7-BD7D-EA81BDE1EC6D}"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93960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A054C9-7D51-44A7-BD7D-EA81BDE1EC6D}"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29127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54C9-7D51-44A7-BD7D-EA81BDE1EC6D}"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214878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054C9-7D51-44A7-BD7D-EA81BDE1EC6D}"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147983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054C9-7D51-44A7-BD7D-EA81BDE1EC6D}"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9A428-1D51-43D7-A1BB-5AA2330E6B66}" type="slidenum">
              <a:rPr lang="en-US" smtClean="0"/>
              <a:t>‹#›</a:t>
            </a:fld>
            <a:endParaRPr lang="en-US"/>
          </a:p>
        </p:txBody>
      </p:sp>
    </p:spTree>
    <p:extLst>
      <p:ext uri="{BB962C8B-B14F-4D97-AF65-F5344CB8AC3E}">
        <p14:creationId xmlns:p14="http://schemas.microsoft.com/office/powerpoint/2010/main" val="12425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054C9-7D51-44A7-BD7D-EA81BDE1EC6D}" type="datetimeFigureOut">
              <a:rPr lang="en-US" smtClean="0"/>
              <a:t>5/23/2023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9A428-1D51-43D7-A1BB-5AA2330E6B66}" type="slidenum">
              <a:rPr lang="en-US" smtClean="0"/>
              <a:t>‹#›</a:t>
            </a:fld>
            <a:endParaRPr lang="en-US"/>
          </a:p>
        </p:txBody>
      </p:sp>
    </p:spTree>
    <p:extLst>
      <p:ext uri="{BB962C8B-B14F-4D97-AF65-F5344CB8AC3E}">
        <p14:creationId xmlns:p14="http://schemas.microsoft.com/office/powerpoint/2010/main" val="313036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rgbClr val="3333C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357746"/>
            <a:ext cx="10972800" cy="4738103"/>
          </a:xfrm>
          <a:prstGeom prst="rect">
            <a:avLst/>
          </a:prstGeom>
        </p:spPr>
        <p:txBody>
          <a:bodyPr vert="horz" lIns="108886" tIns="54443" rIns="108886" bIns="5444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495331"/>
            <a:ext cx="3860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endParaRPr lang="en-US" dirty="0"/>
          </a:p>
        </p:txBody>
      </p:sp>
      <p:sp>
        <p:nvSpPr>
          <p:cNvPr id="9" name="Title Placeholder 1"/>
          <p:cNvSpPr>
            <a:spLocks noGrp="1"/>
          </p:cNvSpPr>
          <p:nvPr>
            <p:ph type="title"/>
          </p:nvPr>
        </p:nvSpPr>
        <p:spPr>
          <a:xfrm>
            <a:off x="609601" y="476015"/>
            <a:ext cx="10972800" cy="761678"/>
          </a:xfrm>
          <a:prstGeom prst="rect">
            <a:avLst/>
          </a:prstGeom>
        </p:spPr>
        <p:txBody>
          <a:bodyPr vert="horz" lIns="108886" tIns="54443" rIns="108886" bIns="54443" rtlCol="0" anchor="ctr">
            <a:noAutofit/>
          </a:bodyPr>
          <a:lstStyle/>
          <a:p>
            <a:r>
              <a:rPr lang="en-US" dirty="0"/>
              <a:t>Click to edit Master title style</a:t>
            </a:r>
          </a:p>
        </p:txBody>
      </p:sp>
      <p:pic>
        <p:nvPicPr>
          <p:cNvPr id="7" name="Picture 6" descr="P:\Power Point Templates\FH USE ONLY\WCS_seals-01.png"/>
          <p:cNvPicPr>
            <a:picLocks noChangeAspect="1" noChangeArrowheads="1"/>
          </p:cNvPicPr>
          <p:nvPr userDrawn="1"/>
        </p:nvPicPr>
        <p:blipFill>
          <a:blip r:embed="rId27">
            <a:extLst>
              <a:ext uri="{28A0092B-C50C-407E-A947-70E740481C1C}">
                <a14:useLocalDpi xmlns:a14="http://schemas.microsoft.com/office/drawing/2010/main" val="0"/>
              </a:ext>
            </a:extLst>
          </a:blip>
          <a:srcRect l="24324" t="24812" r="31081" b="39374"/>
          <a:stretch>
            <a:fillRect/>
          </a:stretch>
        </p:blipFill>
        <p:spPr bwMode="auto">
          <a:xfrm>
            <a:off x="11187841" y="6095848"/>
            <a:ext cx="759139"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lide Number Placeholder 5"/>
          <p:cNvSpPr>
            <a:spLocks noGrp="1"/>
          </p:cNvSpPr>
          <p:nvPr>
            <p:ph type="sldNum" sz="quarter" idx="4"/>
          </p:nvPr>
        </p:nvSpPr>
        <p:spPr>
          <a:xfrm>
            <a:off x="8737600" y="6495331"/>
            <a:ext cx="2844800" cy="365125"/>
          </a:xfrm>
          <a:prstGeom prst="rect">
            <a:avLst/>
          </a:prstGeom>
        </p:spPr>
        <p:txBody>
          <a:bodyPr vert="horz" lIns="108886" tIns="54443" rIns="108886" bIns="54443" rtlCol="0" anchor="ctr"/>
          <a:lstStyle>
            <a:lvl1pPr algn="ctr">
              <a:defRPr sz="1199">
                <a:solidFill>
                  <a:schemeClr val="tx1"/>
                </a:solidFill>
                <a:latin typeface="Garamond" panose="02020404030301010803" pitchFamily="18" charset="0"/>
              </a:defRPr>
            </a:lvl1pPr>
          </a:lstStyle>
          <a:p>
            <a:pPr algn="l"/>
            <a:r>
              <a:rPr lang="en-US" dirty="0"/>
              <a:t>                                                           </a:t>
            </a:r>
            <a:fld id="{1DE1F9D8-F43F-164D-80CD-45C163C4E3C0}" type="slidenum">
              <a:rPr lang="en-US" smtClean="0"/>
              <a:pPr algn="l"/>
              <a:t>‹#›</a:t>
            </a:fld>
            <a:endParaRPr lang="en-US" dirty="0"/>
          </a:p>
        </p:txBody>
      </p:sp>
      <p:sp>
        <p:nvSpPr>
          <p:cNvPr id="13" name="Date Placeholder 3"/>
          <p:cNvSpPr>
            <a:spLocks noGrp="1"/>
          </p:cNvSpPr>
          <p:nvPr>
            <p:ph type="dt" sz="half" idx="2"/>
          </p:nvPr>
        </p:nvSpPr>
        <p:spPr>
          <a:xfrm>
            <a:off x="609600" y="6490827"/>
            <a:ext cx="2844800" cy="365125"/>
          </a:xfrm>
          <a:prstGeom prst="rect">
            <a:avLst/>
          </a:prstGeom>
        </p:spPr>
        <p:txBody>
          <a:bodyPr vert="horz" lIns="108886" tIns="54443" rIns="108886" bIns="54443" rtlCol="0" anchor="ctr"/>
          <a:lstStyle>
            <a:lvl1pPr algn="l">
              <a:defRPr lang="en-US" sz="1199" smtClean="0">
                <a:latin typeface="Garamond" panose="02020404030301010803" pitchFamily="18" charset="0"/>
              </a:defRPr>
            </a:lvl1pPr>
          </a:lstStyle>
          <a:p>
            <a:endParaRPr lang="en-US" dirty="0"/>
          </a:p>
        </p:txBody>
      </p:sp>
    </p:spTree>
    <p:extLst>
      <p:ext uri="{BB962C8B-B14F-4D97-AF65-F5344CB8AC3E}">
        <p14:creationId xmlns:p14="http://schemas.microsoft.com/office/powerpoint/2010/main" val="25358883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txStyles>
    <p:titleStyle>
      <a:lvl1pPr algn="l" defTabSz="544160" rtl="0" eaLnBrk="1" latinLnBrk="0" hangingPunct="1">
        <a:lnSpc>
          <a:spcPct val="90000"/>
        </a:lnSpc>
        <a:spcBef>
          <a:spcPct val="0"/>
        </a:spcBef>
        <a:buNone/>
        <a:defRPr sz="3598" b="1" kern="1200">
          <a:solidFill>
            <a:schemeClr val="tx1"/>
          </a:solidFill>
          <a:latin typeface="Garamond" panose="02020404030301010803" pitchFamily="18" charset="0"/>
          <a:ea typeface="+mj-ea"/>
          <a:cs typeface="+mj-cs"/>
        </a:defRPr>
      </a:lvl1pPr>
    </p:titleStyle>
    <p:bodyStyle>
      <a:lvl1pPr marL="408121" indent="-408121" algn="l" defTabSz="544160" rtl="0" eaLnBrk="1" latinLnBrk="0" hangingPunct="1">
        <a:lnSpc>
          <a:spcPct val="110000"/>
        </a:lnSpc>
        <a:spcBef>
          <a:spcPct val="20000"/>
        </a:spcBef>
        <a:spcAft>
          <a:spcPts val="600"/>
        </a:spcAft>
        <a:buSzPct val="90000"/>
        <a:buFont typeface="Wingdings" panose="05000000000000000000" pitchFamily="2" charset="2"/>
        <a:buChar char="§"/>
        <a:defRPr sz="2799" kern="1200">
          <a:solidFill>
            <a:schemeClr val="tx1"/>
          </a:solidFill>
          <a:latin typeface="Garamond" panose="02020404030301010803" pitchFamily="18" charset="0"/>
          <a:ea typeface="+mn-ea"/>
          <a:cs typeface="+mn-cs"/>
        </a:defRPr>
      </a:lvl1pPr>
      <a:lvl2pPr marL="884261" indent="-340101" algn="l" defTabSz="544160" rtl="0" eaLnBrk="1" latinLnBrk="0" hangingPunct="1">
        <a:lnSpc>
          <a:spcPct val="110000"/>
        </a:lnSpc>
        <a:spcBef>
          <a:spcPct val="20000"/>
        </a:spcBef>
        <a:spcAft>
          <a:spcPts val="600"/>
        </a:spcAft>
        <a:buSzPct val="80000"/>
        <a:buFont typeface="Wingdings" panose="05000000000000000000" pitchFamily="2" charset="2"/>
        <a:buChar char="§"/>
        <a:defRPr sz="2399" kern="1200">
          <a:solidFill>
            <a:schemeClr val="tx1"/>
          </a:solidFill>
          <a:latin typeface="Garamond" panose="02020404030301010803" pitchFamily="18" charset="0"/>
          <a:ea typeface="+mn-ea"/>
          <a:cs typeface="+mn-cs"/>
        </a:defRPr>
      </a:lvl2pPr>
      <a:lvl3pPr marL="1360401" indent="-272080" algn="l" defTabSz="544160" rtl="0" eaLnBrk="1" latinLnBrk="0" hangingPunct="1">
        <a:lnSpc>
          <a:spcPct val="110000"/>
        </a:lnSpc>
        <a:spcBef>
          <a:spcPct val="20000"/>
        </a:spcBef>
        <a:spcAft>
          <a:spcPts val="600"/>
        </a:spcAft>
        <a:buSzPct val="70000"/>
        <a:buFont typeface="Wingdings" panose="05000000000000000000" pitchFamily="2" charset="2"/>
        <a:buChar char="§"/>
        <a:defRPr sz="1799" kern="1200">
          <a:solidFill>
            <a:schemeClr val="tx1"/>
          </a:solidFill>
          <a:latin typeface="Garamond" panose="02020404030301010803" pitchFamily="18" charset="0"/>
          <a:ea typeface="+mn-ea"/>
          <a:cs typeface="+mn-cs"/>
        </a:defRPr>
      </a:lvl3pPr>
      <a:lvl4pPr marL="1904562" indent="-272080" algn="l" defTabSz="544160" rtl="0" eaLnBrk="1" latinLnBrk="0" hangingPunct="1">
        <a:lnSpc>
          <a:spcPct val="110000"/>
        </a:lnSpc>
        <a:spcBef>
          <a:spcPct val="20000"/>
        </a:spcBef>
        <a:spcAft>
          <a:spcPts val="600"/>
        </a:spcAft>
        <a:buSzPct val="60000"/>
        <a:buFont typeface="Wingdings" panose="05000000000000000000" pitchFamily="2" charset="2"/>
        <a:buChar char="§"/>
        <a:defRPr sz="1599" kern="1200">
          <a:solidFill>
            <a:schemeClr val="tx1"/>
          </a:solidFill>
          <a:latin typeface="Garamond" panose="02020404030301010803" pitchFamily="18" charset="0"/>
          <a:ea typeface="+mn-ea"/>
          <a:cs typeface="+mn-cs"/>
        </a:defRPr>
      </a:lvl4pPr>
      <a:lvl5pPr marL="2448722" indent="-272080" algn="l" defTabSz="544160" rtl="0" eaLnBrk="1" latinLnBrk="0" hangingPunct="1">
        <a:lnSpc>
          <a:spcPct val="110000"/>
        </a:lnSpc>
        <a:spcBef>
          <a:spcPct val="20000"/>
        </a:spcBef>
        <a:spcAft>
          <a:spcPts val="600"/>
        </a:spcAft>
        <a:buSzPct val="50000"/>
        <a:buFont typeface="Wingdings" panose="05000000000000000000" pitchFamily="2" charset="2"/>
        <a:buChar char="§"/>
        <a:defRPr sz="1599" kern="1200">
          <a:solidFill>
            <a:schemeClr val="tx1"/>
          </a:solidFill>
          <a:latin typeface="Garamond" panose="02020404030301010803" pitchFamily="18" charset="0"/>
          <a:ea typeface="+mn-ea"/>
          <a:cs typeface="+mn-cs"/>
        </a:defRPr>
      </a:lvl5pPr>
      <a:lvl6pPr marL="2992883" indent="-272080" algn="l" defTabSz="544160" rtl="0" eaLnBrk="1" latinLnBrk="0" hangingPunct="1">
        <a:spcBef>
          <a:spcPct val="20000"/>
        </a:spcBef>
        <a:buFont typeface="Arial"/>
        <a:buChar char="•"/>
        <a:defRPr sz="2399" kern="1200">
          <a:solidFill>
            <a:schemeClr val="tx1"/>
          </a:solidFill>
          <a:latin typeface="+mn-lt"/>
          <a:ea typeface="+mn-ea"/>
          <a:cs typeface="+mn-cs"/>
        </a:defRPr>
      </a:lvl6pPr>
      <a:lvl7pPr marL="3537043" indent="-272080" algn="l" defTabSz="544160" rtl="0" eaLnBrk="1" latinLnBrk="0" hangingPunct="1">
        <a:spcBef>
          <a:spcPct val="20000"/>
        </a:spcBef>
        <a:buFont typeface="Arial"/>
        <a:buChar char="•"/>
        <a:defRPr sz="2399" kern="1200">
          <a:solidFill>
            <a:schemeClr val="tx1"/>
          </a:solidFill>
          <a:latin typeface="+mn-lt"/>
          <a:ea typeface="+mn-ea"/>
          <a:cs typeface="+mn-cs"/>
        </a:defRPr>
      </a:lvl7pPr>
      <a:lvl8pPr marL="4081203" indent="-272080" algn="l" defTabSz="544160" rtl="0" eaLnBrk="1" latinLnBrk="0" hangingPunct="1">
        <a:spcBef>
          <a:spcPct val="20000"/>
        </a:spcBef>
        <a:buFont typeface="Arial"/>
        <a:buChar char="•"/>
        <a:defRPr sz="2399" kern="1200">
          <a:solidFill>
            <a:schemeClr val="tx1"/>
          </a:solidFill>
          <a:latin typeface="+mn-lt"/>
          <a:ea typeface="+mn-ea"/>
          <a:cs typeface="+mn-cs"/>
        </a:defRPr>
      </a:lvl8pPr>
      <a:lvl9pPr marL="4625364" indent="-272080" algn="l" defTabSz="544160" rtl="0" eaLnBrk="1" latinLnBrk="0" hangingPunct="1">
        <a:spcBef>
          <a:spcPct val="20000"/>
        </a:spcBef>
        <a:buFont typeface="Arial"/>
        <a:buChar char="•"/>
        <a:defRPr sz="2399" kern="1200">
          <a:solidFill>
            <a:schemeClr val="tx1"/>
          </a:solidFill>
          <a:latin typeface="+mn-lt"/>
          <a:ea typeface="+mn-ea"/>
          <a:cs typeface="+mn-cs"/>
        </a:defRPr>
      </a:lvl9pPr>
    </p:bodyStyle>
    <p:otherStyle>
      <a:defPPr>
        <a:defRPr lang="en-US"/>
      </a:defPPr>
      <a:lvl1pPr marL="0" algn="l" defTabSz="544160" rtl="0" eaLnBrk="1" latinLnBrk="0" hangingPunct="1">
        <a:defRPr sz="2199" kern="1200">
          <a:solidFill>
            <a:schemeClr val="tx1"/>
          </a:solidFill>
          <a:latin typeface="+mn-lt"/>
          <a:ea typeface="+mn-ea"/>
          <a:cs typeface="+mn-cs"/>
        </a:defRPr>
      </a:lvl1pPr>
      <a:lvl2pPr marL="544160" algn="l" defTabSz="544160" rtl="0" eaLnBrk="1" latinLnBrk="0" hangingPunct="1">
        <a:defRPr sz="2199" kern="1200">
          <a:solidFill>
            <a:schemeClr val="tx1"/>
          </a:solidFill>
          <a:latin typeface="+mn-lt"/>
          <a:ea typeface="+mn-ea"/>
          <a:cs typeface="+mn-cs"/>
        </a:defRPr>
      </a:lvl2pPr>
      <a:lvl3pPr marL="1088321" algn="l" defTabSz="544160" rtl="0" eaLnBrk="1" latinLnBrk="0" hangingPunct="1">
        <a:defRPr sz="2199" kern="1200">
          <a:solidFill>
            <a:schemeClr val="tx1"/>
          </a:solidFill>
          <a:latin typeface="+mn-lt"/>
          <a:ea typeface="+mn-ea"/>
          <a:cs typeface="+mn-cs"/>
        </a:defRPr>
      </a:lvl3pPr>
      <a:lvl4pPr marL="1632481" algn="l" defTabSz="544160" rtl="0" eaLnBrk="1" latinLnBrk="0" hangingPunct="1">
        <a:defRPr sz="2199" kern="1200">
          <a:solidFill>
            <a:schemeClr val="tx1"/>
          </a:solidFill>
          <a:latin typeface="+mn-lt"/>
          <a:ea typeface="+mn-ea"/>
          <a:cs typeface="+mn-cs"/>
        </a:defRPr>
      </a:lvl4pPr>
      <a:lvl5pPr marL="2176642" algn="l" defTabSz="544160" rtl="0" eaLnBrk="1" latinLnBrk="0" hangingPunct="1">
        <a:defRPr sz="2199" kern="1200">
          <a:solidFill>
            <a:schemeClr val="tx1"/>
          </a:solidFill>
          <a:latin typeface="+mn-lt"/>
          <a:ea typeface="+mn-ea"/>
          <a:cs typeface="+mn-cs"/>
        </a:defRPr>
      </a:lvl5pPr>
      <a:lvl6pPr marL="2720802" algn="l" defTabSz="544160" rtl="0" eaLnBrk="1" latinLnBrk="0" hangingPunct="1">
        <a:defRPr sz="2199" kern="1200">
          <a:solidFill>
            <a:schemeClr val="tx1"/>
          </a:solidFill>
          <a:latin typeface="+mn-lt"/>
          <a:ea typeface="+mn-ea"/>
          <a:cs typeface="+mn-cs"/>
        </a:defRPr>
      </a:lvl6pPr>
      <a:lvl7pPr marL="3264963" algn="l" defTabSz="544160" rtl="0" eaLnBrk="1" latinLnBrk="0" hangingPunct="1">
        <a:defRPr sz="2199" kern="1200">
          <a:solidFill>
            <a:schemeClr val="tx1"/>
          </a:solidFill>
          <a:latin typeface="+mn-lt"/>
          <a:ea typeface="+mn-ea"/>
          <a:cs typeface="+mn-cs"/>
        </a:defRPr>
      </a:lvl7pPr>
      <a:lvl8pPr marL="3809122" algn="l" defTabSz="544160" rtl="0" eaLnBrk="1" latinLnBrk="0" hangingPunct="1">
        <a:defRPr sz="2199" kern="1200">
          <a:solidFill>
            <a:schemeClr val="tx1"/>
          </a:solidFill>
          <a:latin typeface="+mn-lt"/>
          <a:ea typeface="+mn-ea"/>
          <a:cs typeface="+mn-cs"/>
        </a:defRPr>
      </a:lvl8pPr>
      <a:lvl9pPr marL="4353284" algn="l" defTabSz="544160" rtl="0" eaLnBrk="1" latinLnBrk="0" hangingPunct="1">
        <a:defRPr sz="21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jpeg"/><Relationship Id="rId26" Type="http://schemas.openxmlformats.org/officeDocument/2006/relationships/image" Target="../media/image55.png"/><Relationship Id="rId3" Type="http://schemas.openxmlformats.org/officeDocument/2006/relationships/image" Target="../media/image33.svg"/><Relationship Id="rId21" Type="http://schemas.openxmlformats.org/officeDocument/2006/relationships/image" Target="../media/image51.jpe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png"/><Relationship Id="rId25" Type="http://schemas.microsoft.com/office/2007/relationships/hdphoto" Target="../media/hdphoto1.wdp"/><Relationship Id="rId2" Type="http://schemas.openxmlformats.org/officeDocument/2006/relationships/image" Target="../media/image32.png"/><Relationship Id="rId16" Type="http://schemas.openxmlformats.org/officeDocument/2006/relationships/image" Target="../media/image46.jpeg"/><Relationship Id="rId20"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54.png"/><Relationship Id="rId5" Type="http://schemas.openxmlformats.org/officeDocument/2006/relationships/image" Target="../media/image35.svg"/><Relationship Id="rId15" Type="http://schemas.openxmlformats.org/officeDocument/2006/relationships/image" Target="../media/image45.svg"/><Relationship Id="rId23" Type="http://schemas.openxmlformats.org/officeDocument/2006/relationships/image" Target="../media/image53.png"/><Relationship Id="rId28" Type="http://schemas.openxmlformats.org/officeDocument/2006/relationships/image" Target="../media/image57.pn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5670" y="3209925"/>
            <a:ext cx="5868096" cy="3209925"/>
          </a:xfrm>
        </p:spPr>
        <p:txBody>
          <a:bodyPr/>
          <a:lstStyle/>
          <a:p>
            <a:pPr>
              <a:lnSpc>
                <a:spcPct val="100000"/>
              </a:lnSpc>
            </a:pPr>
            <a:r>
              <a:rPr lang="en-US" sz="4800" dirty="0">
                <a:solidFill>
                  <a:srgbClr val="3333CC"/>
                </a:solidFill>
                <a:cs typeface="Times New Roman" panose="02020603050405020304" pitchFamily="18" charset="0"/>
              </a:rPr>
              <a:t>Wildlife Health Surveillance Network in Lao PDR</a:t>
            </a:r>
            <a:br>
              <a:rPr lang="en-US" sz="4800" dirty="0">
                <a:solidFill>
                  <a:srgbClr val="3333CC"/>
                </a:solidFill>
                <a:cs typeface="Garamond"/>
              </a:rPr>
            </a:br>
            <a:br>
              <a:rPr lang="en-US" sz="4800" dirty="0">
                <a:solidFill>
                  <a:srgbClr val="3333CC"/>
                </a:solidFill>
                <a:cs typeface="Times New Roman" panose="02020603050405020304" pitchFamily="18" charset="0"/>
              </a:rPr>
            </a:br>
            <a:endParaRPr lang="en-US" sz="4800" dirty="0">
              <a:solidFill>
                <a:srgbClr val="3333CC"/>
              </a:solidFill>
            </a:endParaRPr>
          </a:p>
        </p:txBody>
      </p:sp>
      <p:sp>
        <p:nvSpPr>
          <p:cNvPr id="7" name="TextBox 6">
            <a:extLst>
              <a:ext uri="{FF2B5EF4-FFF2-40B4-BE49-F238E27FC236}">
                <a16:creationId xmlns:a16="http://schemas.microsoft.com/office/drawing/2014/main" id="{44AD121B-D5D5-92B8-0EA8-B9F898D6FA3E}"/>
              </a:ext>
            </a:extLst>
          </p:cNvPr>
          <p:cNvSpPr txBox="1"/>
          <p:nvPr/>
        </p:nvSpPr>
        <p:spPr>
          <a:xfrm>
            <a:off x="5946330" y="5758160"/>
            <a:ext cx="6167436" cy="923330"/>
          </a:xfrm>
          <a:prstGeom prst="rect">
            <a:avLst/>
          </a:prstGeom>
          <a:noFill/>
        </p:spPr>
        <p:txBody>
          <a:bodyPr wrap="square">
            <a:spAutoFit/>
          </a:bodyPr>
          <a:lstStyle/>
          <a:p>
            <a:pPr algn="r"/>
            <a:r>
              <a:rPr lang="en-US" sz="1800" dirty="0">
                <a:latin typeface="Garamond" panose="02020404030301010803" pitchFamily="18" charset="0"/>
                <a:cs typeface="Times New Roman" panose="02020603050405020304" pitchFamily="18" charset="0"/>
              </a:rPr>
              <a:t>Kongsy Khammavong </a:t>
            </a:r>
            <a:br>
              <a:rPr lang="en-US" sz="1800" dirty="0">
                <a:latin typeface="Garamond" panose="02020404030301010803" pitchFamily="18" charset="0"/>
                <a:cs typeface="Times New Roman" panose="02020603050405020304" pitchFamily="18" charset="0"/>
              </a:rPr>
            </a:br>
            <a:r>
              <a:rPr lang="en-US" sz="1800" dirty="0">
                <a:latin typeface="Garamond" panose="02020404030301010803" pitchFamily="18" charset="0"/>
                <a:cs typeface="Times New Roman" panose="02020603050405020304" pitchFamily="18" charset="0"/>
              </a:rPr>
              <a:t>Health Program Coordinator, WCS Lao PDR</a:t>
            </a:r>
            <a:br>
              <a:rPr lang="en-US" sz="1800" dirty="0">
                <a:latin typeface="Garamond" panose="02020404030301010803" pitchFamily="18" charset="0"/>
                <a:cs typeface="Times New Roman" panose="02020603050405020304" pitchFamily="18" charset="0"/>
              </a:rPr>
            </a:br>
            <a:r>
              <a:rPr lang="en-US" sz="1800" dirty="0">
                <a:latin typeface="Garamond" panose="02020404030301010803" pitchFamily="18" charset="0"/>
                <a:cs typeface="Times New Roman" panose="02020603050405020304" pitchFamily="18" charset="0"/>
              </a:rPr>
              <a:t>May 23, 2023</a:t>
            </a:r>
            <a:endParaRPr lang="en-US" dirty="0">
              <a:latin typeface="Garamond" panose="02020404030301010803" pitchFamily="18" charset="0"/>
            </a:endParaRPr>
          </a:p>
        </p:txBody>
      </p:sp>
    </p:spTree>
    <p:extLst>
      <p:ext uri="{BB962C8B-B14F-4D97-AF65-F5344CB8AC3E}">
        <p14:creationId xmlns:p14="http://schemas.microsoft.com/office/powerpoint/2010/main" val="206459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B8D331-68D7-ED87-FF38-20B66215CBCE}"/>
              </a:ext>
            </a:extLst>
          </p:cNvPr>
          <p:cNvSpPr>
            <a:spLocks noGrp="1"/>
          </p:cNvSpPr>
          <p:nvPr>
            <p:ph type="body" sz="quarter" idx="11"/>
          </p:nvPr>
        </p:nvSpPr>
        <p:spPr>
          <a:xfrm>
            <a:off x="383754" y="298281"/>
            <a:ext cx="11424492" cy="983867"/>
          </a:xfrm>
        </p:spPr>
        <p:txBody>
          <a:bodyPr>
            <a:noAutofit/>
          </a:bodyPr>
          <a:lstStyle/>
          <a:p>
            <a:pPr algn="ctr"/>
            <a:r>
              <a:rPr lang="en-US" sz="3600" dirty="0">
                <a:solidFill>
                  <a:srgbClr val="3333CC"/>
                </a:solidFill>
              </a:rPr>
              <a:t>Influence and contributed into developing of national policy</a:t>
            </a:r>
          </a:p>
          <a:p>
            <a:pPr algn="ctr"/>
            <a:r>
              <a:rPr lang="en-US" sz="3200" dirty="0">
                <a:solidFill>
                  <a:srgbClr val="3333CC"/>
                </a:solidFill>
              </a:rPr>
              <a:t>SOP for wildlife health surveillance in Lao PDR</a:t>
            </a:r>
            <a:endParaRPr lang="en-US" sz="3200" dirty="0">
              <a:solidFill>
                <a:srgbClr val="3333CC"/>
              </a:solidFill>
              <a:latin typeface="Garamond" panose="02020404030301010803" pitchFamily="18" charset="0"/>
              <a:ea typeface="Arial" panose="020B0604020202020204" pitchFamily="34" charset="0"/>
            </a:endParaRPr>
          </a:p>
        </p:txBody>
      </p:sp>
      <p:pic>
        <p:nvPicPr>
          <p:cNvPr id="4" name="Picture 2">
            <a:extLst>
              <a:ext uri="{FF2B5EF4-FFF2-40B4-BE49-F238E27FC236}">
                <a16:creationId xmlns:a16="http://schemas.microsoft.com/office/drawing/2014/main" id="{EAECFA30-585F-47D2-A50E-856FA7C710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500148" y="1596988"/>
            <a:ext cx="4006438" cy="4931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D86A7F8-3274-19CC-1DF9-2FBF698C9C5C}"/>
              </a:ext>
            </a:extLst>
          </p:cNvPr>
          <p:cNvPicPr>
            <a:picLocks noChangeAspect="1"/>
          </p:cNvPicPr>
          <p:nvPr/>
        </p:nvPicPr>
        <p:blipFill rotWithShape="1">
          <a:blip r:embed="rId4"/>
          <a:srcRect l="38048" t="18869" r="36811" b="8305"/>
          <a:stretch/>
        </p:blipFill>
        <p:spPr>
          <a:xfrm>
            <a:off x="9673248" y="1585970"/>
            <a:ext cx="1927284" cy="3140265"/>
          </a:xfrm>
          <a:prstGeom prst="rect">
            <a:avLst/>
          </a:prstGeom>
          <a:ln w="3175">
            <a:solidFill>
              <a:schemeClr val="tx1"/>
            </a:solidFill>
          </a:ln>
        </p:spPr>
      </p:pic>
      <p:pic>
        <p:nvPicPr>
          <p:cNvPr id="6" name="Picture 5">
            <a:extLst>
              <a:ext uri="{FF2B5EF4-FFF2-40B4-BE49-F238E27FC236}">
                <a16:creationId xmlns:a16="http://schemas.microsoft.com/office/drawing/2014/main" id="{37CF3E37-6682-093F-FB6B-9EE0A0A800CF}"/>
              </a:ext>
            </a:extLst>
          </p:cNvPr>
          <p:cNvPicPr>
            <a:picLocks noChangeAspect="1"/>
          </p:cNvPicPr>
          <p:nvPr/>
        </p:nvPicPr>
        <p:blipFill rotWithShape="1">
          <a:blip r:embed="rId5"/>
          <a:srcRect l="36603" t="17365" r="38911" b="12989"/>
          <a:stretch/>
        </p:blipFill>
        <p:spPr>
          <a:xfrm>
            <a:off x="8651574" y="4009948"/>
            <a:ext cx="1845402" cy="2943650"/>
          </a:xfrm>
          <a:prstGeom prst="rect">
            <a:avLst/>
          </a:prstGeom>
          <a:ln>
            <a:solidFill>
              <a:schemeClr val="tx1"/>
            </a:solidFill>
          </a:ln>
        </p:spPr>
      </p:pic>
      <p:pic>
        <p:nvPicPr>
          <p:cNvPr id="8" name="Picture 7">
            <a:extLst>
              <a:ext uri="{FF2B5EF4-FFF2-40B4-BE49-F238E27FC236}">
                <a16:creationId xmlns:a16="http://schemas.microsoft.com/office/drawing/2014/main" id="{90FE6D95-B715-ED02-DD0B-B443D815C2C4}"/>
              </a:ext>
            </a:extLst>
          </p:cNvPr>
          <p:cNvPicPr>
            <a:picLocks noChangeAspect="1"/>
          </p:cNvPicPr>
          <p:nvPr/>
        </p:nvPicPr>
        <p:blipFill rotWithShape="1">
          <a:blip r:embed="rId6"/>
          <a:srcRect l="53398" t="9156" r="14375" b="8932"/>
          <a:stretch/>
        </p:blipFill>
        <p:spPr>
          <a:xfrm>
            <a:off x="4782244" y="1585971"/>
            <a:ext cx="3448908" cy="4931001"/>
          </a:xfrm>
          <a:prstGeom prst="rect">
            <a:avLst/>
          </a:prstGeom>
          <a:ln>
            <a:solidFill>
              <a:schemeClr val="tx1"/>
            </a:solidFill>
          </a:ln>
        </p:spPr>
      </p:pic>
      <p:pic>
        <p:nvPicPr>
          <p:cNvPr id="9" name="Picture 8" descr="Logo&#10;&#10;Description automatically generated">
            <a:extLst>
              <a:ext uri="{FF2B5EF4-FFF2-40B4-BE49-F238E27FC236}">
                <a16:creationId xmlns:a16="http://schemas.microsoft.com/office/drawing/2014/main" id="{A44A9D18-4CD4-EB2D-DA8F-5601F810B8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7577" y="5849081"/>
            <a:ext cx="889093" cy="867670"/>
          </a:xfrm>
          <a:prstGeom prst="rect">
            <a:avLst/>
          </a:prstGeom>
        </p:spPr>
      </p:pic>
    </p:spTree>
    <p:extLst>
      <p:ext uri="{BB962C8B-B14F-4D97-AF65-F5344CB8AC3E}">
        <p14:creationId xmlns:p14="http://schemas.microsoft.com/office/powerpoint/2010/main" val="2229971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descr="Graphical user interface&#10;&#10;Description automatically generated">
            <a:extLst>
              <a:ext uri="{FF2B5EF4-FFF2-40B4-BE49-F238E27FC236}">
                <a16:creationId xmlns:a16="http://schemas.microsoft.com/office/drawing/2014/main" id="{89ADB62A-4205-27E5-E3AD-3BD6E0C47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47" r="14092"/>
          <a:stretch/>
        </p:blipFill>
        <p:spPr>
          <a:xfrm>
            <a:off x="4572000" y="1606170"/>
            <a:ext cx="7421526" cy="4061775"/>
          </a:xfrm>
          <a:prstGeom prst="rect">
            <a:avLst/>
          </a:prstGeom>
        </p:spPr>
      </p:pic>
      <p:sp>
        <p:nvSpPr>
          <p:cNvPr id="5" name="Title 1">
            <a:extLst>
              <a:ext uri="{FF2B5EF4-FFF2-40B4-BE49-F238E27FC236}">
                <a16:creationId xmlns:a16="http://schemas.microsoft.com/office/drawing/2014/main" id="{B147ABFE-0528-AC3E-360F-BC3A862B3869}"/>
              </a:ext>
            </a:extLst>
          </p:cNvPr>
          <p:cNvSpPr txBox="1">
            <a:spLocks/>
          </p:cNvSpPr>
          <p:nvPr/>
        </p:nvSpPr>
        <p:spPr>
          <a:xfrm>
            <a:off x="646888" y="168313"/>
            <a:ext cx="10990930" cy="93541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3333CC"/>
                </a:solidFill>
                <a:latin typeface="Segoe UI" panose="020B0502040204020203" pitchFamily="34" charset="0"/>
                <a:ea typeface="+mj-ea"/>
                <a:cs typeface="Segoe UI" panose="020B0502040204020203" pitchFamily="34" charset="0"/>
              </a:defRPr>
            </a:lvl1pPr>
          </a:lstStyle>
          <a:p>
            <a:r>
              <a:rPr lang="en-US" sz="3600" dirty="0">
                <a:latin typeface="Garamond" panose="02020404030301010803" pitchFamily="18" charset="0"/>
              </a:rPr>
              <a:t>Standardizing data collection (SMART for Health) and management (WHIP)</a:t>
            </a:r>
          </a:p>
        </p:txBody>
      </p:sp>
      <p:pic>
        <p:nvPicPr>
          <p:cNvPr id="6" name="Content Placeholder 5" descr="A person holding a tablet&#10;&#10;Description automatically generated with medium confidence">
            <a:extLst>
              <a:ext uri="{FF2B5EF4-FFF2-40B4-BE49-F238E27FC236}">
                <a16:creationId xmlns:a16="http://schemas.microsoft.com/office/drawing/2014/main" id="{63812B40-1B36-6FE7-33B5-A9EEDBA0B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549" y="1839353"/>
            <a:ext cx="4938712" cy="3704034"/>
          </a:xfrm>
          <a:prstGeom prst="rect">
            <a:avLst/>
          </a:prstGeom>
        </p:spPr>
      </p:pic>
      <p:pic>
        <p:nvPicPr>
          <p:cNvPr id="7" name="Picture 2">
            <a:extLst>
              <a:ext uri="{FF2B5EF4-FFF2-40B4-BE49-F238E27FC236}">
                <a16:creationId xmlns:a16="http://schemas.microsoft.com/office/drawing/2014/main" id="{822E8E99-A85A-BF19-5785-82234467F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2653" y="1003405"/>
            <a:ext cx="2030873" cy="1615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867F2A65-AC58-9B47-540E-FB0B310EB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610" y="1222014"/>
            <a:ext cx="1884312" cy="1396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37DBA13-DB5D-28DC-E8C3-B419ED752FFC}"/>
              </a:ext>
            </a:extLst>
          </p:cNvPr>
          <p:cNvSpPr/>
          <p:nvPr/>
        </p:nvSpPr>
        <p:spPr>
          <a:xfrm>
            <a:off x="10802991" y="1207621"/>
            <a:ext cx="101543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srgbClr val="699331"/>
                </a:solidFill>
                <a:effectLst/>
                <a:uLnTx/>
                <a:uFillTx/>
                <a:latin typeface="Calibri" panose="020F0502020204030204" pitchFamily="34" charset="0"/>
                <a:ea typeface="+mn-ea"/>
                <a:cs typeface="+mn-cs"/>
              </a:rPr>
              <a:t>WHIP</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10" name="Picture 9" descr="Logo&#10;&#10;Description automatically generated">
            <a:extLst>
              <a:ext uri="{FF2B5EF4-FFF2-40B4-BE49-F238E27FC236}">
                <a16:creationId xmlns:a16="http://schemas.microsoft.com/office/drawing/2014/main" id="{46EFAF35-6772-EF5D-3AA1-4AE82E61D6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7577" y="6047385"/>
            <a:ext cx="871941" cy="850931"/>
          </a:xfrm>
          <a:prstGeom prst="rect">
            <a:avLst/>
          </a:prstGeom>
        </p:spPr>
      </p:pic>
    </p:spTree>
    <p:extLst>
      <p:ext uri="{BB962C8B-B14F-4D97-AF65-F5344CB8AC3E}">
        <p14:creationId xmlns:p14="http://schemas.microsoft.com/office/powerpoint/2010/main" val="2824718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909C7-931A-013F-4384-F40B7F6F975E}"/>
              </a:ext>
            </a:extLst>
          </p:cNvPr>
          <p:cNvSpPr>
            <a:spLocks noGrp="1"/>
          </p:cNvSpPr>
          <p:nvPr>
            <p:ph type="body" sz="quarter" idx="11"/>
          </p:nvPr>
        </p:nvSpPr>
        <p:spPr>
          <a:xfrm>
            <a:off x="504673" y="491934"/>
            <a:ext cx="11214498" cy="797040"/>
          </a:xfrm>
        </p:spPr>
        <p:txBody>
          <a:bodyPr>
            <a:normAutofit/>
          </a:bodyPr>
          <a:lstStyle/>
          <a:p>
            <a:r>
              <a:rPr lang="en-US" sz="4000" dirty="0">
                <a:solidFill>
                  <a:srgbClr val="3333CC"/>
                </a:solidFill>
              </a:rPr>
              <a:t>Under looking for funding opportunities to:</a:t>
            </a:r>
          </a:p>
        </p:txBody>
      </p:sp>
      <p:sp>
        <p:nvSpPr>
          <p:cNvPr id="3" name="Text Placeholder 2">
            <a:extLst>
              <a:ext uri="{FF2B5EF4-FFF2-40B4-BE49-F238E27FC236}">
                <a16:creationId xmlns:a16="http://schemas.microsoft.com/office/drawing/2014/main" id="{70CA6224-5F67-5594-E0CB-D041BE439677}"/>
              </a:ext>
            </a:extLst>
          </p:cNvPr>
          <p:cNvSpPr>
            <a:spLocks noGrp="1"/>
          </p:cNvSpPr>
          <p:nvPr>
            <p:ph type="body" sz="quarter" idx="12"/>
          </p:nvPr>
        </p:nvSpPr>
        <p:spPr/>
        <p:txBody>
          <a:bodyPr>
            <a:normAutofit lnSpcReduction="10000"/>
          </a:bodyPr>
          <a:lstStyle/>
          <a:p>
            <a:pPr marL="342900" indent="-342900">
              <a:buFont typeface="Courier New" panose="02070309020205020404" pitchFamily="49" charset="0"/>
              <a:buChar char="o"/>
            </a:pPr>
            <a:r>
              <a:rPr lang="en-US" sz="2800" dirty="0"/>
              <a:t>Implement and disseminate of the national Standard Operating Procedure (SOP) for Wildlife Health Surveillance</a:t>
            </a:r>
          </a:p>
          <a:p>
            <a:pPr marL="342900" indent="-342900">
              <a:buFont typeface="Courier New" panose="02070309020205020404" pitchFamily="49" charset="0"/>
              <a:buChar char="o"/>
            </a:pPr>
            <a:endParaRPr lang="en-US" sz="2800" dirty="0"/>
          </a:p>
          <a:p>
            <a:pPr marL="342900" indent="-342900">
              <a:buFont typeface="Courier New" panose="02070309020205020404" pitchFamily="49" charset="0"/>
              <a:buChar char="o"/>
            </a:pPr>
            <a:r>
              <a:rPr lang="en-US" sz="2800" dirty="0"/>
              <a:t>Pilot the roll-out of the SOP in target Protected Areas</a:t>
            </a:r>
          </a:p>
          <a:p>
            <a:pPr marL="342900" indent="-342900">
              <a:buFont typeface="Courier New" panose="02070309020205020404" pitchFamily="49" charset="0"/>
              <a:buChar char="o"/>
            </a:pPr>
            <a:endParaRPr lang="en-US" sz="2800" dirty="0"/>
          </a:p>
          <a:p>
            <a:pPr marL="342900" indent="-342900">
              <a:buFont typeface="Courier New" panose="02070309020205020404" pitchFamily="49" charset="0"/>
              <a:buChar char="o"/>
            </a:pPr>
            <a:r>
              <a:rPr lang="en-US" sz="2800" dirty="0"/>
              <a:t>Pilot the roll-out of the SOP within the Department of Forest Inspection and other law enforcement agencies to support monitoring wildlife health along the supply chain in Lao PDR</a:t>
            </a:r>
          </a:p>
          <a:p>
            <a:pPr marL="342900" indent="-342900">
              <a:buFont typeface="Courier New" panose="02070309020205020404" pitchFamily="49" charset="0"/>
              <a:buChar char="o"/>
            </a:pPr>
            <a:endParaRPr lang="en-US" sz="2800" dirty="0"/>
          </a:p>
          <a:p>
            <a:pPr marL="342900" indent="-342900">
              <a:buFont typeface="Courier New" panose="02070309020205020404" pitchFamily="49" charset="0"/>
              <a:buChar char="o"/>
            </a:pPr>
            <a:r>
              <a:rPr lang="en-US" sz="2800" dirty="0"/>
              <a:t>Expand wildlife disease surveillance to the national scale</a:t>
            </a:r>
          </a:p>
        </p:txBody>
      </p:sp>
    </p:spTree>
    <p:extLst>
      <p:ext uri="{BB962C8B-B14F-4D97-AF65-F5344CB8AC3E}">
        <p14:creationId xmlns:p14="http://schemas.microsoft.com/office/powerpoint/2010/main" val="659672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1EB42-67FB-6C51-8691-51995F8D437B}"/>
              </a:ext>
            </a:extLst>
          </p:cNvPr>
          <p:cNvSpPr>
            <a:spLocks noGrp="1"/>
          </p:cNvSpPr>
          <p:nvPr>
            <p:ph type="body" sz="quarter" idx="11"/>
          </p:nvPr>
        </p:nvSpPr>
        <p:spPr>
          <a:xfrm>
            <a:off x="-41726" y="402659"/>
            <a:ext cx="12192000" cy="1443003"/>
          </a:xfrm>
        </p:spPr>
        <p:txBody>
          <a:bodyPr>
            <a:noAutofit/>
          </a:bodyPr>
          <a:lstStyle/>
          <a:p>
            <a:pPr algn="ctr"/>
            <a:r>
              <a:rPr lang="en-US" sz="6600" b="1" dirty="0">
                <a:solidFill>
                  <a:srgbClr val="3333CC"/>
                </a:solidFill>
              </a:rPr>
              <a:t>Thank You</a:t>
            </a:r>
          </a:p>
        </p:txBody>
      </p:sp>
      <p:pic>
        <p:nvPicPr>
          <p:cNvPr id="4" name="Graphic 3" descr="Deciduous tree outline">
            <a:extLst>
              <a:ext uri="{FF2B5EF4-FFF2-40B4-BE49-F238E27FC236}">
                <a16:creationId xmlns:a16="http://schemas.microsoft.com/office/drawing/2014/main" id="{41B72CC6-7456-13CD-9CDF-2085648F7E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702318" y="4751490"/>
            <a:ext cx="1605580" cy="1684965"/>
          </a:xfrm>
          <a:prstGeom prst="rect">
            <a:avLst/>
          </a:prstGeom>
        </p:spPr>
      </p:pic>
      <p:pic>
        <p:nvPicPr>
          <p:cNvPr id="5" name="Graphic 4" descr="Bull with solid fill">
            <a:extLst>
              <a:ext uri="{FF2B5EF4-FFF2-40B4-BE49-F238E27FC236}">
                <a16:creationId xmlns:a16="http://schemas.microsoft.com/office/drawing/2014/main" id="{B398ED8C-46F8-339E-71B4-D2FEF1CD09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5676" y="5959595"/>
            <a:ext cx="457200" cy="457200"/>
          </a:xfrm>
          <a:prstGeom prst="rect">
            <a:avLst/>
          </a:prstGeom>
        </p:spPr>
      </p:pic>
      <p:pic>
        <p:nvPicPr>
          <p:cNvPr id="6" name="Graphic 5" descr="Chicken outline">
            <a:extLst>
              <a:ext uri="{FF2B5EF4-FFF2-40B4-BE49-F238E27FC236}">
                <a16:creationId xmlns:a16="http://schemas.microsoft.com/office/drawing/2014/main" id="{7B4956F0-D5B5-E320-C312-86C383D4CD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8912" y="5850772"/>
            <a:ext cx="357569" cy="357569"/>
          </a:xfrm>
          <a:prstGeom prst="rect">
            <a:avLst/>
          </a:prstGeom>
        </p:spPr>
      </p:pic>
      <p:pic>
        <p:nvPicPr>
          <p:cNvPr id="7" name="Graphic 6" descr="Dove with solid fill">
            <a:extLst>
              <a:ext uri="{FF2B5EF4-FFF2-40B4-BE49-F238E27FC236}">
                <a16:creationId xmlns:a16="http://schemas.microsoft.com/office/drawing/2014/main" id="{5A6283DC-0188-A345-C830-FE177304A9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76060" y="4549100"/>
            <a:ext cx="570077" cy="570077"/>
          </a:xfrm>
          <a:prstGeom prst="rect">
            <a:avLst/>
          </a:prstGeom>
        </p:spPr>
      </p:pic>
      <p:pic>
        <p:nvPicPr>
          <p:cNvPr id="8" name="Graphic 7" descr="Squirrel outline">
            <a:extLst>
              <a:ext uri="{FF2B5EF4-FFF2-40B4-BE49-F238E27FC236}">
                <a16:creationId xmlns:a16="http://schemas.microsoft.com/office/drawing/2014/main" id="{D14F36D0-A170-F59A-17BB-17C78C863D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1521422" y="5283202"/>
            <a:ext cx="343304" cy="457200"/>
          </a:xfrm>
          <a:prstGeom prst="rect">
            <a:avLst/>
          </a:prstGeom>
        </p:spPr>
      </p:pic>
      <p:pic>
        <p:nvPicPr>
          <p:cNvPr id="9" name="Graphic 8" descr="Pig with solid fill">
            <a:extLst>
              <a:ext uri="{FF2B5EF4-FFF2-40B4-BE49-F238E27FC236}">
                <a16:creationId xmlns:a16="http://schemas.microsoft.com/office/drawing/2014/main" id="{A4BE374A-ADE6-714B-EDDE-57A57A7851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0987483" y="6000772"/>
            <a:ext cx="517625" cy="457200"/>
          </a:xfrm>
          <a:prstGeom prst="rect">
            <a:avLst/>
          </a:prstGeom>
        </p:spPr>
      </p:pic>
      <p:pic>
        <p:nvPicPr>
          <p:cNvPr id="10" name="Graphic 9" descr="Deer with solid fill">
            <a:extLst>
              <a:ext uri="{FF2B5EF4-FFF2-40B4-BE49-F238E27FC236}">
                <a16:creationId xmlns:a16="http://schemas.microsoft.com/office/drawing/2014/main" id="{D7DF657B-07CA-A956-C8B8-AAAC5F1D55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93074" y="5924744"/>
            <a:ext cx="457200" cy="457200"/>
          </a:xfrm>
          <a:prstGeom prst="rect">
            <a:avLst/>
          </a:prstGeom>
        </p:spPr>
      </p:pic>
      <p:pic>
        <p:nvPicPr>
          <p:cNvPr id="11" name="Google Shape;73;p14">
            <a:extLst>
              <a:ext uri="{FF2B5EF4-FFF2-40B4-BE49-F238E27FC236}">
                <a16:creationId xmlns:a16="http://schemas.microsoft.com/office/drawing/2014/main" id="{201A9C17-85E4-D5D8-5728-F67CA56E3ACD}"/>
              </a:ext>
            </a:extLst>
          </p:cNvPr>
          <p:cNvPicPr preferRelativeResize="0"/>
          <p:nvPr/>
        </p:nvPicPr>
        <p:blipFill>
          <a:blip r:embed="rId16">
            <a:alphaModFix/>
          </a:blip>
          <a:stretch>
            <a:fillRect/>
          </a:stretch>
        </p:blipFill>
        <p:spPr>
          <a:xfrm>
            <a:off x="3565402" y="1869897"/>
            <a:ext cx="1413149" cy="1328390"/>
          </a:xfrm>
          <a:prstGeom prst="rect">
            <a:avLst/>
          </a:prstGeom>
          <a:noFill/>
          <a:ln>
            <a:noFill/>
          </a:ln>
        </p:spPr>
      </p:pic>
      <p:pic>
        <p:nvPicPr>
          <p:cNvPr id="12" name="Google Shape;74;p14">
            <a:extLst>
              <a:ext uri="{FF2B5EF4-FFF2-40B4-BE49-F238E27FC236}">
                <a16:creationId xmlns:a16="http://schemas.microsoft.com/office/drawing/2014/main" id="{EBF4344F-1AF7-5011-834A-47184EAD51B6}"/>
              </a:ext>
            </a:extLst>
          </p:cNvPr>
          <p:cNvPicPr preferRelativeResize="0"/>
          <p:nvPr/>
        </p:nvPicPr>
        <p:blipFill>
          <a:blip r:embed="rId17">
            <a:alphaModFix/>
          </a:blip>
          <a:stretch>
            <a:fillRect/>
          </a:stretch>
        </p:blipFill>
        <p:spPr>
          <a:xfrm>
            <a:off x="9996000" y="1954485"/>
            <a:ext cx="1450137" cy="1233604"/>
          </a:xfrm>
          <a:prstGeom prst="rect">
            <a:avLst/>
          </a:prstGeom>
          <a:noFill/>
          <a:ln>
            <a:noFill/>
          </a:ln>
        </p:spPr>
      </p:pic>
      <p:pic>
        <p:nvPicPr>
          <p:cNvPr id="13" name="Google Shape;75;p14">
            <a:extLst>
              <a:ext uri="{FF2B5EF4-FFF2-40B4-BE49-F238E27FC236}">
                <a16:creationId xmlns:a16="http://schemas.microsoft.com/office/drawing/2014/main" id="{110284D7-A934-0B15-8E3E-E67F062190DA}"/>
              </a:ext>
            </a:extLst>
          </p:cNvPr>
          <p:cNvPicPr preferRelativeResize="0"/>
          <p:nvPr/>
        </p:nvPicPr>
        <p:blipFill>
          <a:blip r:embed="rId18">
            <a:alphaModFix/>
          </a:blip>
          <a:stretch>
            <a:fillRect/>
          </a:stretch>
        </p:blipFill>
        <p:spPr>
          <a:xfrm>
            <a:off x="3477630" y="5505998"/>
            <a:ext cx="5227575" cy="468808"/>
          </a:xfrm>
          <a:prstGeom prst="rect">
            <a:avLst/>
          </a:prstGeom>
          <a:noFill/>
          <a:ln>
            <a:noFill/>
          </a:ln>
        </p:spPr>
      </p:pic>
      <p:pic>
        <p:nvPicPr>
          <p:cNvPr id="14" name="Google Shape;76;p14">
            <a:extLst>
              <a:ext uri="{FF2B5EF4-FFF2-40B4-BE49-F238E27FC236}">
                <a16:creationId xmlns:a16="http://schemas.microsoft.com/office/drawing/2014/main" id="{B491CBF6-EB50-84A6-01C9-0BE02E1E9DE5}"/>
              </a:ext>
            </a:extLst>
          </p:cNvPr>
          <p:cNvPicPr preferRelativeResize="0"/>
          <p:nvPr/>
        </p:nvPicPr>
        <p:blipFill>
          <a:blip r:embed="rId19">
            <a:alphaModFix/>
          </a:blip>
          <a:stretch>
            <a:fillRect/>
          </a:stretch>
        </p:blipFill>
        <p:spPr>
          <a:xfrm>
            <a:off x="6479739" y="3536361"/>
            <a:ext cx="1426817" cy="1340803"/>
          </a:xfrm>
          <a:prstGeom prst="rect">
            <a:avLst/>
          </a:prstGeom>
          <a:noFill/>
          <a:ln>
            <a:noFill/>
          </a:ln>
        </p:spPr>
      </p:pic>
      <p:pic>
        <p:nvPicPr>
          <p:cNvPr id="15" name="Picture 4" descr="https://lh3.googleusercontent.com/xCOceUG9mc_JzR71yHsfmfeniw2184BWuvM989MgqtwWubbcGiR2bG9sd5jpWgrkfESmQs6JzA-4J3nzH22RgO-jkZJHmVgDaZQ-GYW-X9vEZoaTxNgZ4q3b2YhkcYo99Sp84t6vhfA">
            <a:extLst>
              <a:ext uri="{FF2B5EF4-FFF2-40B4-BE49-F238E27FC236}">
                <a16:creationId xmlns:a16="http://schemas.microsoft.com/office/drawing/2014/main" id="{CD7D5325-FCA9-B995-F991-0A23DA0288E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42287" y="1811013"/>
            <a:ext cx="1163248" cy="15013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lh5.googleusercontent.com/JsQO00takJsFsD0MoYSLD-jowsuj-n7IBPKiWfQcWg8NU8iVnYXu4ftim5NuoEJ3tPLR6uuUi0eiX9ugIcSHJyOkFQsThVAuzoLTgfOWc6ZS4sZdRKkataSYIFh_i4Ks15xtYXfIkNk">
            <a:extLst>
              <a:ext uri="{FF2B5EF4-FFF2-40B4-BE49-F238E27FC236}">
                <a16:creationId xmlns:a16="http://schemas.microsoft.com/office/drawing/2014/main" id="{E9647B08-3858-63A4-3B27-A68BAB87992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03709" y="1873975"/>
            <a:ext cx="1306081" cy="14277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logo&#10;&#10;Description automatically generated">
            <a:extLst>
              <a:ext uri="{FF2B5EF4-FFF2-40B4-BE49-F238E27FC236}">
                <a16:creationId xmlns:a16="http://schemas.microsoft.com/office/drawing/2014/main" id="{A7376364-D731-4B5A-8CE0-7821F4C02E9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18772" y="3669912"/>
            <a:ext cx="2145072" cy="1147721"/>
          </a:xfrm>
          <a:prstGeom prst="rect">
            <a:avLst/>
          </a:prstGeom>
        </p:spPr>
      </p:pic>
      <p:pic>
        <p:nvPicPr>
          <p:cNvPr id="18" name="Picture 17" descr="Logo, company name&#10;&#10;Description automatically generated">
            <a:extLst>
              <a:ext uri="{FF2B5EF4-FFF2-40B4-BE49-F238E27FC236}">
                <a16:creationId xmlns:a16="http://schemas.microsoft.com/office/drawing/2014/main" id="{109FA95C-AC5F-91C8-B9D1-21349806BB4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4729" y="1966770"/>
            <a:ext cx="1200589" cy="1231261"/>
          </a:xfrm>
          <a:prstGeom prst="rect">
            <a:avLst/>
          </a:prstGeom>
        </p:spPr>
      </p:pic>
      <p:pic>
        <p:nvPicPr>
          <p:cNvPr id="19" name="Picture 18">
            <a:extLst>
              <a:ext uri="{FF2B5EF4-FFF2-40B4-BE49-F238E27FC236}">
                <a16:creationId xmlns:a16="http://schemas.microsoft.com/office/drawing/2014/main" id="{206EF351-1EAF-8777-FF96-91C7F803E877}"/>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4815" b="91389" l="13125" r="56927">
                        <a14:foregroundMark x1="15573" y1="49537" x2="15573" y2="49537"/>
                        <a14:foregroundMark x1="16042" y1="58889" x2="25573" y2="72778"/>
                        <a14:foregroundMark x1="26510" y1="22407" x2="19792" y2="37500"/>
                        <a14:foregroundMark x1="19792" y1="37500" x2="19792" y2="56759"/>
                        <a14:foregroundMark x1="19792" y1="56759" x2="25208" y2="75185"/>
                        <a14:foregroundMark x1="25208" y1="75185" x2="38594" y2="87315"/>
                        <a14:foregroundMark x1="38594" y1="87315" x2="51406" y2="67593"/>
                        <a14:foregroundMark x1="51406" y1="67593" x2="52344" y2="33889"/>
                        <a14:foregroundMark x1="52344" y1="33889" x2="32292" y2="21481"/>
                        <a14:foregroundMark x1="32292" y1="21481" x2="25781" y2="21204"/>
                        <a14:foregroundMark x1="13646" y1="44907" x2="17500" y2="72037"/>
                        <a14:foregroundMark x1="17500" y1="72037" x2="23177" y2="82130"/>
                        <a14:foregroundMark x1="13177" y1="48241" x2="22552" y2="28148"/>
                        <a14:foregroundMark x1="22552" y1="28148" x2="38802" y2="22037"/>
                        <a14:foregroundMark x1="38802" y1="22037" x2="48438" y2="23241"/>
                        <a14:foregroundMark x1="24635" y1="18241" x2="16354" y2="38056"/>
                        <a14:foregroundMark x1="16354" y1="38056" x2="15573" y2="42315"/>
                        <a14:foregroundMark x1="23438" y1="80833" x2="35573" y2="91481"/>
                        <a14:foregroundMark x1="36771" y1="90648" x2="51510" y2="83426"/>
                        <a14:foregroundMark x1="48646" y1="82130" x2="56979" y2="52963"/>
                        <a14:foregroundMark x1="31302" y1="15648" x2="42969" y2="14815"/>
                        <a14:foregroundMark x1="23646" y1="57963" x2="40156" y2="58426"/>
                        <a14:foregroundMark x1="40156" y1="58426" x2="49167" y2="57963"/>
                      </a14:backgroundRemoval>
                    </a14:imgEffect>
                  </a14:imgLayer>
                </a14:imgProps>
              </a:ext>
            </a:extLst>
          </a:blip>
          <a:srcRect l="13343" t="11168" r="41332" b="7597"/>
          <a:stretch/>
        </p:blipFill>
        <p:spPr>
          <a:xfrm>
            <a:off x="8288280" y="1833649"/>
            <a:ext cx="1449690" cy="1461520"/>
          </a:xfrm>
          <a:prstGeom prst="rect">
            <a:avLst/>
          </a:prstGeom>
        </p:spPr>
      </p:pic>
      <p:pic>
        <p:nvPicPr>
          <p:cNvPr id="20" name="Picture 2" descr="อาจเป็นรูปภาพของ ข้อความพูดว่า &quot;พะยากรมยำมะจาก และ และ รับพ រាវ រាខស ส่งแอกล้อม မျးမားနွ Ministry MONRE Environment ទ្្ច of Natural Natural Resources and&quot;">
            <a:extLst>
              <a:ext uri="{FF2B5EF4-FFF2-40B4-BE49-F238E27FC236}">
                <a16:creationId xmlns:a16="http://schemas.microsoft.com/office/drawing/2014/main" id="{5DAA7166-913D-2F55-FFC9-5A68B3C0259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015161" y="1914587"/>
            <a:ext cx="1293156" cy="12931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10;&#10;Description automatically generated">
            <a:extLst>
              <a:ext uri="{FF2B5EF4-FFF2-40B4-BE49-F238E27FC236}">
                <a16:creationId xmlns:a16="http://schemas.microsoft.com/office/drawing/2014/main" id="{EAC53233-597C-190F-CC1F-C2CA414AB5C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40442" y="3441215"/>
            <a:ext cx="2620373" cy="1486050"/>
          </a:xfrm>
          <a:prstGeom prst="rect">
            <a:avLst/>
          </a:prstGeom>
        </p:spPr>
      </p:pic>
      <p:pic>
        <p:nvPicPr>
          <p:cNvPr id="22" name="Picture 21" descr="Logo&#10;&#10;Description automatically generated">
            <a:extLst>
              <a:ext uri="{FF2B5EF4-FFF2-40B4-BE49-F238E27FC236}">
                <a16:creationId xmlns:a16="http://schemas.microsoft.com/office/drawing/2014/main" id="{E6D6947B-DADF-7FD3-B27A-1FF0ACA8774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01837" y="3582031"/>
            <a:ext cx="1327112" cy="1295134"/>
          </a:xfrm>
          <a:prstGeom prst="rect">
            <a:avLst/>
          </a:prstGeom>
        </p:spPr>
      </p:pic>
    </p:spTree>
    <p:extLst>
      <p:ext uri="{BB962C8B-B14F-4D97-AF65-F5344CB8AC3E}">
        <p14:creationId xmlns:p14="http://schemas.microsoft.com/office/powerpoint/2010/main" val="389504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0861F03-3604-93CA-6DDF-7682D1402023}"/>
              </a:ext>
            </a:extLst>
          </p:cNvPr>
          <p:cNvSpPr txBox="1">
            <a:spLocks/>
          </p:cNvSpPr>
          <p:nvPr/>
        </p:nvSpPr>
        <p:spPr>
          <a:xfrm>
            <a:off x="804863" y="1413889"/>
            <a:ext cx="10758488" cy="5444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aramond"/>
                <a:ea typeface="+mn-ea"/>
                <a:cs typeface="Garamond"/>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The first international conservation organization— recognizes the critical role of wildlife health in both conservation and development which helped pioneer the One Health movement, highlighting the links between biodiversity and global health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To address a range of threats facing wildlife, livelihoods, and human health, including zoonoses at the human-wildlife interface.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Health program in Laos has started in 2009, aims to use science-based disease research and surveillance to inform national policy and counter traditional beliefs on the health benefits of consuming wildlife.</a:t>
            </a:r>
          </a:p>
          <a:p>
            <a:pPr marL="1257300" marR="0" lvl="2"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Operationalize wildlife health surveillance </a:t>
            </a:r>
          </a:p>
          <a:p>
            <a:pPr marL="1257300" marR="0" lvl="2"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US" dirty="0">
                <a:solidFill>
                  <a:sysClr val="windowText" lastClr="000000"/>
                </a:solidFill>
                <a:latin typeface="Garamond" panose="02020404030301010803" pitchFamily="18" charset="0"/>
                <a:ea typeface="Arial" panose="020B0604020202020204" pitchFamily="34" charset="0"/>
              </a:rPr>
              <a:t>B</a:t>
            </a:r>
            <a:r>
              <a:rPr kumimoji="0" lang="en-US" b="0" i="0" u="none" strike="noStrike" kern="1200" cap="none" spc="0" normalizeH="0" baseline="0" noProof="0" dirty="0" err="1">
                <a:ln>
                  <a:noFill/>
                </a:ln>
                <a:solidFill>
                  <a:sysClr val="windowText" lastClr="000000"/>
                </a:solidFill>
                <a:effectLst/>
                <a:uLnTx/>
                <a:uFillTx/>
                <a:latin typeface="Garamond" panose="02020404030301010803" pitchFamily="18" charset="0"/>
                <a:ea typeface="Arial" panose="020B0604020202020204" pitchFamily="34" charset="0"/>
              </a:rPr>
              <a:t>uild</a:t>
            </a: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 the technical capacity of government and local stakeholders.</a:t>
            </a:r>
          </a:p>
          <a:p>
            <a:pPr marL="1257300" marR="0" lvl="2"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Influence and contributed into developing of national policy for wildlife health surveillance.</a:t>
            </a:r>
          </a:p>
          <a:p>
            <a:pPr marL="1257300" marR="0" lvl="2"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a typeface="Arial" panose="020B0604020202020204" pitchFamily="34" charset="0"/>
              </a:rPr>
              <a:t>Data Collection &amp;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ysClr val="windowText" lastClr="000000"/>
              </a:solidFill>
              <a:effectLst/>
              <a:uLnTx/>
              <a:uFillTx/>
              <a:latin typeface="Garamond" panose="02020404030301010803" pitchFamily="18" charset="0"/>
            </a:endParaRPr>
          </a:p>
        </p:txBody>
      </p:sp>
      <p:sp>
        <p:nvSpPr>
          <p:cNvPr id="7" name="Text Placeholder 1">
            <a:extLst>
              <a:ext uri="{FF2B5EF4-FFF2-40B4-BE49-F238E27FC236}">
                <a16:creationId xmlns:a16="http://schemas.microsoft.com/office/drawing/2014/main" id="{A98D8E9A-2CC2-3D4F-0A1D-71F44329F5E8}"/>
              </a:ext>
            </a:extLst>
          </p:cNvPr>
          <p:cNvSpPr txBox="1">
            <a:spLocks/>
          </p:cNvSpPr>
          <p:nvPr/>
        </p:nvSpPr>
        <p:spPr>
          <a:xfrm>
            <a:off x="934660" y="363341"/>
            <a:ext cx="10219115" cy="936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4800" kern="1200">
                <a:solidFill>
                  <a:schemeClr val="tx1"/>
                </a:solidFill>
                <a:latin typeface="Garamond"/>
                <a:ea typeface="+mn-ea"/>
                <a:cs typeface="Garamond"/>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i="0" u="none" strike="noStrike" kern="1200" cap="none" spc="0" normalizeH="0" baseline="0" noProof="0" dirty="0">
                <a:ln>
                  <a:noFill/>
                </a:ln>
                <a:solidFill>
                  <a:srgbClr val="3333CC"/>
                </a:solidFill>
                <a:effectLst/>
                <a:uLnTx/>
                <a:uFillTx/>
                <a:latin typeface="Garamond" panose="02020404030301010803" pitchFamily="18" charset="0"/>
                <a:ea typeface="Arial" panose="020B0604020202020204" pitchFamily="34" charset="0"/>
              </a:rPr>
              <a:t>WCS Health Program</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i="0" u="none" strike="noStrike" kern="1200" cap="none" spc="0" normalizeH="0" baseline="0" noProof="0" dirty="0">
              <a:ln>
                <a:noFill/>
              </a:ln>
              <a:solidFill>
                <a:srgbClr val="3333CC"/>
              </a:solidFill>
              <a:effectLst/>
              <a:uLnTx/>
              <a:uFillTx/>
              <a:latin typeface="Garamond" panose="02020404030301010803" pitchFamily="18" charset="0"/>
            </a:endParaRPr>
          </a:p>
        </p:txBody>
      </p:sp>
    </p:spTree>
    <p:extLst>
      <p:ext uri="{BB962C8B-B14F-4D97-AF65-F5344CB8AC3E}">
        <p14:creationId xmlns:p14="http://schemas.microsoft.com/office/powerpoint/2010/main" val="128553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EC3BB5-0611-F818-C5C2-C2A71DD005E4}"/>
              </a:ext>
            </a:extLst>
          </p:cNvPr>
          <p:cNvSpPr>
            <a:spLocks noGrp="1"/>
          </p:cNvSpPr>
          <p:nvPr>
            <p:ph type="body" idx="1"/>
          </p:nvPr>
        </p:nvSpPr>
        <p:spPr>
          <a:xfrm>
            <a:off x="449843" y="1495425"/>
            <a:ext cx="6423531" cy="4895850"/>
          </a:xfrm>
        </p:spPr>
        <p:txBody>
          <a:bodyPr>
            <a:normAutofit fontScale="92500" lnSpcReduction="10000"/>
          </a:bodyPr>
          <a:lstStyle/>
          <a:p>
            <a:r>
              <a:rPr kumimoji="0" lang="en-US" sz="3200" b="0" i="0" u="none" strike="noStrike" kern="1200" cap="none" spc="0" normalizeH="0" baseline="0" noProof="0" dirty="0">
                <a:ln>
                  <a:noFill/>
                </a:ln>
                <a:solidFill>
                  <a:schemeClr val="tx1"/>
                </a:solidFill>
                <a:effectLst/>
                <a:uLnTx/>
                <a:uFillTx/>
                <a:latin typeface="Garamond" panose="02020404030301010803" pitchFamily="18" charset="0"/>
                <a:ea typeface="Arial" panose="020B0604020202020204" pitchFamily="34" charset="0"/>
              </a:rPr>
              <a:t>Operationalize wildlife health surveillance:</a:t>
            </a:r>
          </a:p>
          <a:p>
            <a:pPr marL="342900" indent="-342900">
              <a:buFont typeface="Arial" panose="020B0604020202020204" pitchFamily="34" charset="0"/>
              <a:buChar char="•"/>
            </a:pPr>
            <a:r>
              <a:rPr lang="en-US" dirty="0">
                <a:solidFill>
                  <a:schemeClr val="tx1"/>
                </a:solidFill>
              </a:rPr>
              <a:t>Passive surveillance: Responded to wildlife dead/sick event detections in two national protected areas.</a:t>
            </a:r>
          </a:p>
          <a:p>
            <a:pPr marL="342900" indent="-342900">
              <a:buFont typeface="Arial" panose="020B0604020202020204" pitchFamily="34" charset="0"/>
              <a:buChar char="•"/>
            </a:pPr>
            <a:r>
              <a:rPr lang="en-US" dirty="0">
                <a:solidFill>
                  <a:schemeClr val="tx1"/>
                </a:solidFill>
              </a:rPr>
              <a:t>Active surveillance: Collected samples from wild animals where interface of human-domestic-wildlife includes markets, restaurants, confiscated, wildlife rescue, </a:t>
            </a:r>
            <a:r>
              <a:rPr lang="en-US" dirty="0" err="1">
                <a:solidFill>
                  <a:schemeClr val="tx1"/>
                </a:solidFill>
              </a:rPr>
              <a:t>etc</a:t>
            </a:r>
            <a:r>
              <a:rPr lang="en-US" dirty="0">
                <a:solidFill>
                  <a:schemeClr val="tx1"/>
                </a:solidFill>
              </a:rPr>
              <a:t>,. to test for zoonotic and non-zoonotic pathogens.</a:t>
            </a:r>
          </a:p>
          <a:p>
            <a:pPr marL="342900" indent="-342900">
              <a:buFont typeface="Arial" panose="020B0604020202020204" pitchFamily="34" charset="0"/>
              <a:buChar char="•"/>
            </a:pPr>
            <a:r>
              <a:rPr lang="en-US" dirty="0">
                <a:solidFill>
                  <a:schemeClr val="tx1"/>
                </a:solidFill>
              </a:rPr>
              <a:t>Wildlife trade survey.</a:t>
            </a:r>
          </a:p>
          <a:p>
            <a:pPr marL="342900" indent="-342900">
              <a:buFont typeface="Arial" panose="020B0604020202020204" pitchFamily="34" charset="0"/>
              <a:buChar char="•"/>
            </a:pPr>
            <a:r>
              <a:rPr lang="en-US" dirty="0">
                <a:solidFill>
                  <a:schemeClr val="tx1"/>
                </a:solidFill>
              </a:rPr>
              <a:t>Wildlife vendors and customer behaviors observation.</a:t>
            </a:r>
          </a:p>
          <a:p>
            <a:pPr marL="342900" indent="-342900">
              <a:buFont typeface="Arial" panose="020B0604020202020204" pitchFamily="34" charset="0"/>
              <a:buChar char="•"/>
            </a:pPr>
            <a:endParaRPr lang="en-US" dirty="0">
              <a:solidFill>
                <a:schemeClr val="tx1"/>
              </a:solidFill>
            </a:endParaRPr>
          </a:p>
        </p:txBody>
      </p:sp>
      <p:sp>
        <p:nvSpPr>
          <p:cNvPr id="5" name="Text Placeholder 1">
            <a:extLst>
              <a:ext uri="{FF2B5EF4-FFF2-40B4-BE49-F238E27FC236}">
                <a16:creationId xmlns:a16="http://schemas.microsoft.com/office/drawing/2014/main" id="{BD1E298E-44F5-844E-9450-26632544AF42}"/>
              </a:ext>
            </a:extLst>
          </p:cNvPr>
          <p:cNvSpPr txBox="1">
            <a:spLocks/>
          </p:cNvSpPr>
          <p:nvPr/>
        </p:nvSpPr>
        <p:spPr>
          <a:xfrm>
            <a:off x="1971523" y="234758"/>
            <a:ext cx="8908342" cy="983867"/>
          </a:xfrm>
          <a:prstGeom prst="rect">
            <a:avLst/>
          </a:prstGeom>
        </p:spPr>
        <p:txBody>
          <a:bodyPr vert="horz" lIns="108886" tIns="54443" rIns="108886" bIns="54443" rtlCol="0" anchor="ctr"/>
          <a:lstStyle>
            <a:defPPr>
              <a:defRPr lang="en-US"/>
            </a:defPPr>
            <a:lvl1pPr marL="0" algn="ctr" defTabSz="914400" rtl="0" eaLnBrk="1" latinLnBrk="0" hangingPunct="1">
              <a:defRPr sz="1199" kern="1200">
                <a:solidFill>
                  <a:schemeClr val="tx1"/>
                </a:solidFill>
                <a:latin typeface="Garamond" panose="020204040303010108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solidFill>
                  <a:srgbClr val="3333CC"/>
                </a:solidFill>
                <a:ea typeface="Arial" panose="020B0604020202020204" pitchFamily="34" charset="0"/>
              </a:rPr>
              <a:t>WCS Health Program in Lao PDR</a:t>
            </a:r>
          </a:p>
        </p:txBody>
      </p:sp>
      <p:pic>
        <p:nvPicPr>
          <p:cNvPr id="8" name="Content Placeholder 3">
            <a:extLst>
              <a:ext uri="{FF2B5EF4-FFF2-40B4-BE49-F238E27FC236}">
                <a16:creationId xmlns:a16="http://schemas.microsoft.com/office/drawing/2014/main" id="{2FD9E22C-2602-B7C3-CECA-11CAD492FD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94" t="10884" r="16594" b="18082"/>
          <a:stretch/>
        </p:blipFill>
        <p:spPr>
          <a:xfrm>
            <a:off x="6829306" y="3914776"/>
            <a:ext cx="5629282" cy="2200274"/>
          </a:xfrm>
          <a:prstGeom prst="rect">
            <a:avLst/>
          </a:prstGeom>
        </p:spPr>
      </p:pic>
      <p:pic>
        <p:nvPicPr>
          <p:cNvPr id="4" name="Picture 3" descr="A picture containing person, clothing, outdoor, mammal&#10;&#10;Description automatically generated">
            <a:extLst>
              <a:ext uri="{FF2B5EF4-FFF2-40B4-BE49-F238E27FC236}">
                <a16:creationId xmlns:a16="http://schemas.microsoft.com/office/drawing/2014/main" id="{54FDC565-52A0-BB14-6287-2576BD482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826" y="1590676"/>
            <a:ext cx="3486150" cy="2324100"/>
          </a:xfrm>
          <a:prstGeom prst="rect">
            <a:avLst/>
          </a:prstGeom>
        </p:spPr>
      </p:pic>
    </p:spTree>
    <p:extLst>
      <p:ext uri="{BB962C8B-B14F-4D97-AF65-F5344CB8AC3E}">
        <p14:creationId xmlns:p14="http://schemas.microsoft.com/office/powerpoint/2010/main" val="406700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E5FA50-1C90-A9DB-1D1F-C1786D208A6D}"/>
              </a:ext>
            </a:extLst>
          </p:cNvPr>
          <p:cNvSpPr>
            <a:spLocks noGrp="1"/>
          </p:cNvSpPr>
          <p:nvPr>
            <p:ph type="body" sz="quarter" idx="12"/>
          </p:nvPr>
        </p:nvSpPr>
        <p:spPr>
          <a:xfrm>
            <a:off x="908452" y="1764397"/>
            <a:ext cx="5655841" cy="4299642"/>
          </a:xfrm>
        </p:spPr>
        <p:txBody>
          <a:bodyPr>
            <a:normAutofit fontScale="92500" lnSpcReduction="20000"/>
          </a:bodyPr>
          <a:lstStyle/>
          <a:p>
            <a:r>
              <a:rPr lang="en-US" sz="3800" dirty="0">
                <a:latin typeface="Garamond" panose="02020404030301010803" pitchFamily="18" charset="0"/>
              </a:rPr>
              <a:t>PREDICT1 from 2010-2013 </a:t>
            </a:r>
          </a:p>
          <a:p>
            <a:r>
              <a:rPr lang="en-US" sz="3000" dirty="0">
                <a:latin typeface="Garamond" panose="02020404030301010803" pitchFamily="18" charset="0"/>
                <a:ea typeface="Phetsarath OT" panose="02000500000000000000" pitchFamily="2" charset="2"/>
                <a:cs typeface="Phetsarath OT" panose="02000500000000000000" pitchFamily="2" charset="2"/>
              </a:rPr>
              <a:t>10,609</a:t>
            </a:r>
            <a:r>
              <a:rPr lang="lo-LA" sz="3000" dirty="0">
                <a:latin typeface="Garamond" panose="02020404030301010803" pitchFamily="18" charset="0"/>
                <a:ea typeface="Phetsarath OT" panose="02000500000000000000" pitchFamily="2" charset="2"/>
                <a:cs typeface="Phetsarath OT" panose="02000500000000000000" pitchFamily="2" charset="2"/>
              </a:rPr>
              <a:t> </a:t>
            </a:r>
            <a:r>
              <a:rPr lang="en-US" sz="3000" dirty="0">
                <a:latin typeface="Garamond" panose="02020404030301010803" pitchFamily="18" charset="0"/>
                <a:ea typeface="Phetsarath OT" panose="02000500000000000000" pitchFamily="2" charset="2"/>
                <a:cs typeface="Phetsarath OT" panose="02000500000000000000" pitchFamily="2" charset="2"/>
              </a:rPr>
              <a:t>samples</a:t>
            </a:r>
            <a:endParaRPr lang="lo-LA" sz="3000" dirty="0">
              <a:latin typeface="Garamond" panose="02020404030301010803" pitchFamily="18" charset="0"/>
              <a:ea typeface="Phetsarath OT" panose="02000500000000000000" pitchFamily="2" charset="2"/>
              <a:cs typeface="Phetsarath OT" panose="02000500000000000000" pitchFamily="2" charset="2"/>
            </a:endParaRPr>
          </a:p>
          <a:p>
            <a:r>
              <a:rPr lang="en-US" sz="3000" dirty="0">
                <a:latin typeface="Garamond" panose="02020404030301010803" pitchFamily="18" charset="0"/>
                <a:ea typeface="Phetsarath OT" panose="02000500000000000000" pitchFamily="2" charset="2"/>
                <a:cs typeface="Phetsarath OT" panose="02000500000000000000" pitchFamily="2" charset="2"/>
              </a:rPr>
              <a:t>2,593</a:t>
            </a:r>
            <a:r>
              <a:rPr lang="lo-LA" sz="3000" dirty="0">
                <a:latin typeface="Garamond" panose="02020404030301010803" pitchFamily="18" charset="0"/>
                <a:ea typeface="Phetsarath OT" panose="02000500000000000000" pitchFamily="2" charset="2"/>
                <a:cs typeface="Phetsarath OT" panose="02000500000000000000" pitchFamily="2" charset="2"/>
              </a:rPr>
              <a:t> </a:t>
            </a:r>
            <a:r>
              <a:rPr lang="en-US" sz="3000" dirty="0">
                <a:latin typeface="Garamond" panose="02020404030301010803" pitchFamily="18" charset="0"/>
                <a:ea typeface="Phetsarath OT" panose="02000500000000000000" pitchFamily="2" charset="2"/>
                <a:cs typeface="Phetsarath OT" panose="02000500000000000000" pitchFamily="2" charset="2"/>
              </a:rPr>
              <a:t>animals</a:t>
            </a:r>
          </a:p>
          <a:p>
            <a:endParaRPr lang="en-US" sz="2800" dirty="0">
              <a:latin typeface="Garamond" panose="02020404030301010803" pitchFamily="18" charset="0"/>
            </a:endParaRPr>
          </a:p>
          <a:p>
            <a:r>
              <a:rPr lang="en-US" sz="3000" dirty="0">
                <a:latin typeface="Garamond" panose="02020404030301010803" pitchFamily="18" charset="0"/>
              </a:rPr>
              <a:t>68 animals were found positive for:</a:t>
            </a:r>
          </a:p>
          <a:p>
            <a:pPr lvl="1">
              <a:buFont typeface="Arial" pitchFamily="34" charset="0"/>
              <a:buChar char="•"/>
            </a:pPr>
            <a:r>
              <a:rPr lang="en-US" sz="2600" dirty="0">
                <a:latin typeface="Garamond" panose="02020404030301010803" pitchFamily="18" charset="0"/>
              </a:rPr>
              <a:t> Coronaviruses in 39 bats</a:t>
            </a:r>
          </a:p>
          <a:p>
            <a:pPr lvl="1">
              <a:buFont typeface="Arial" pitchFamily="34" charset="0"/>
              <a:buChar char="•"/>
            </a:pPr>
            <a:r>
              <a:rPr lang="en-US" sz="2600" dirty="0">
                <a:latin typeface="Garamond" panose="02020404030301010803" pitchFamily="18" charset="0"/>
              </a:rPr>
              <a:t> Astroviruses in 25 bats </a:t>
            </a:r>
          </a:p>
          <a:p>
            <a:pPr lvl="1">
              <a:buFont typeface="Arial" pitchFamily="34" charset="0"/>
              <a:buChar char="•"/>
            </a:pPr>
            <a:r>
              <a:rPr lang="en-US" sz="2600" dirty="0">
                <a:latin typeface="Garamond" panose="02020404030301010803" pitchFamily="18" charset="0"/>
              </a:rPr>
              <a:t> Herpes viruses in 3 primates </a:t>
            </a:r>
          </a:p>
          <a:p>
            <a:pPr lvl="1">
              <a:buFont typeface="Arial" pitchFamily="34" charset="0"/>
              <a:buChar char="•"/>
            </a:pPr>
            <a:r>
              <a:rPr lang="en-US" sz="2600" dirty="0">
                <a:latin typeface="Garamond" panose="02020404030301010803" pitchFamily="18" charset="0"/>
              </a:rPr>
              <a:t> Simian foamy virus in 1 primates </a:t>
            </a:r>
          </a:p>
          <a:p>
            <a:pPr marL="457200" lvl="1" indent="0"/>
            <a:endParaRPr lang="en-US" sz="2600" dirty="0">
              <a:latin typeface="Garamond" panose="02020404030301010803" pitchFamily="18" charset="0"/>
            </a:endParaRPr>
          </a:p>
          <a:p>
            <a:pPr marL="457200" lvl="1" indent="0"/>
            <a:r>
              <a:rPr lang="en-US" sz="2200" dirty="0">
                <a:latin typeface="Garamond" panose="02020404030301010803" pitchFamily="18" charset="0"/>
              </a:rPr>
              <a:t>But none of these viruses are considered to pose a serious human health risk at this time</a:t>
            </a:r>
            <a:r>
              <a:rPr lang="en-US" sz="2400" dirty="0">
                <a:latin typeface="Garamond" panose="02020404030301010803" pitchFamily="18" charset="0"/>
              </a:rPr>
              <a:t>.</a:t>
            </a:r>
          </a:p>
        </p:txBody>
      </p:sp>
      <p:pic>
        <p:nvPicPr>
          <p:cNvPr id="4" name="Picture 4" descr="A picture containing icon&#10;&#10;Description automatically generated">
            <a:extLst>
              <a:ext uri="{FF2B5EF4-FFF2-40B4-BE49-F238E27FC236}">
                <a16:creationId xmlns:a16="http://schemas.microsoft.com/office/drawing/2014/main" id="{8FFC0F0E-2B53-BDA8-0DE8-14F3F16DA9F8}"/>
              </a:ext>
            </a:extLst>
          </p:cNvPr>
          <p:cNvPicPr>
            <a:picLocks noChangeAspect="1"/>
          </p:cNvPicPr>
          <p:nvPr/>
        </p:nvPicPr>
        <p:blipFill>
          <a:blip r:embed="rId3"/>
          <a:stretch>
            <a:fillRect/>
          </a:stretch>
        </p:blipFill>
        <p:spPr>
          <a:xfrm>
            <a:off x="9271000" y="6065796"/>
            <a:ext cx="2921000" cy="684851"/>
          </a:xfrm>
          <a:prstGeom prst="rect">
            <a:avLst/>
          </a:prstGeom>
        </p:spPr>
      </p:pic>
      <p:pic>
        <p:nvPicPr>
          <p:cNvPr id="7" name="Picture 6">
            <a:extLst>
              <a:ext uri="{FF2B5EF4-FFF2-40B4-BE49-F238E27FC236}">
                <a16:creationId xmlns:a16="http://schemas.microsoft.com/office/drawing/2014/main" id="{E3BC578B-3CD2-5EA4-0FA3-DA7472E47B68}"/>
              </a:ext>
            </a:extLst>
          </p:cNvPr>
          <p:cNvPicPr>
            <a:picLocks noChangeAspect="1"/>
          </p:cNvPicPr>
          <p:nvPr/>
        </p:nvPicPr>
        <p:blipFill rotWithShape="1">
          <a:blip r:embed="rId4"/>
          <a:srcRect l="43854" t="23326" r="11875" b="32222"/>
          <a:stretch/>
        </p:blipFill>
        <p:spPr>
          <a:xfrm>
            <a:off x="6940148" y="2533610"/>
            <a:ext cx="4343400" cy="2453139"/>
          </a:xfrm>
          <a:prstGeom prst="rect">
            <a:avLst/>
          </a:prstGeom>
        </p:spPr>
      </p:pic>
      <p:pic>
        <p:nvPicPr>
          <p:cNvPr id="5" name="Picture 4">
            <a:extLst>
              <a:ext uri="{FF2B5EF4-FFF2-40B4-BE49-F238E27FC236}">
                <a16:creationId xmlns:a16="http://schemas.microsoft.com/office/drawing/2014/main" id="{C4B2FDC1-A93A-856D-2649-72F1DF52CC29}"/>
              </a:ext>
            </a:extLst>
          </p:cNvPr>
          <p:cNvPicPr>
            <a:picLocks noChangeAspect="1"/>
          </p:cNvPicPr>
          <p:nvPr/>
        </p:nvPicPr>
        <p:blipFill rotWithShape="1">
          <a:blip r:embed="rId5"/>
          <a:srcRect l="65127" t="19916" r="4397" b="10210"/>
          <a:stretch/>
        </p:blipFill>
        <p:spPr>
          <a:xfrm>
            <a:off x="6940148" y="107353"/>
            <a:ext cx="5251852" cy="6773415"/>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31A0942D-82CE-FC33-63EB-06EB47625B8A}"/>
              </a:ext>
            </a:extLst>
          </p:cNvPr>
          <p:cNvPicPr>
            <a:picLocks noChangeAspect="1"/>
          </p:cNvPicPr>
          <p:nvPr/>
        </p:nvPicPr>
        <p:blipFill>
          <a:blip r:embed="rId3"/>
          <a:stretch>
            <a:fillRect/>
          </a:stretch>
        </p:blipFill>
        <p:spPr>
          <a:xfrm>
            <a:off x="1689670" y="793961"/>
            <a:ext cx="3198434" cy="749896"/>
          </a:xfrm>
          <a:prstGeom prst="rect">
            <a:avLst/>
          </a:prstGeom>
        </p:spPr>
      </p:pic>
    </p:spTree>
    <p:extLst>
      <p:ext uri="{BB962C8B-B14F-4D97-AF65-F5344CB8AC3E}">
        <p14:creationId xmlns:p14="http://schemas.microsoft.com/office/powerpoint/2010/main" val="87131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Pruvot\Downloads\LACANET LOGO.jpg">
            <a:extLst>
              <a:ext uri="{FF2B5EF4-FFF2-40B4-BE49-F238E27FC236}">
                <a16:creationId xmlns:a16="http://schemas.microsoft.com/office/drawing/2014/main" id="{9A73A58A-3830-B529-D339-B814110F95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12" y="1152525"/>
            <a:ext cx="1410267" cy="7238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5F59024E-F358-2CE1-9DBF-F409CF9E7AB5}"/>
              </a:ext>
            </a:extLst>
          </p:cNvPr>
          <p:cNvGraphicFramePr>
            <a:graphicFrameLocks noGrp="1"/>
          </p:cNvGraphicFramePr>
          <p:nvPr>
            <p:extLst>
              <p:ext uri="{D42A27DB-BD31-4B8C-83A1-F6EECF244321}">
                <p14:modId xmlns:p14="http://schemas.microsoft.com/office/powerpoint/2010/main" val="2528566888"/>
              </p:ext>
            </p:extLst>
          </p:nvPr>
        </p:nvGraphicFramePr>
        <p:xfrm>
          <a:off x="3632047" y="79374"/>
          <a:ext cx="7658099" cy="6680200"/>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20000"/>
                    </a:ext>
                  </a:extLst>
                </a:gridCol>
                <a:gridCol w="2552699">
                  <a:extLst>
                    <a:ext uri="{9D8B030D-6E8A-4147-A177-3AD203B41FA5}">
                      <a16:colId xmlns:a16="http://schemas.microsoft.com/office/drawing/2014/main" val="20001"/>
                    </a:ext>
                  </a:extLst>
                </a:gridCol>
              </a:tblGrid>
              <a:tr h="748488">
                <a:tc>
                  <a:txBody>
                    <a:bodyPr/>
                    <a:lstStyle/>
                    <a:p>
                      <a:pPr algn="ctr" rtl="0" fontAlgn="ctr"/>
                      <a:r>
                        <a:rPr lang="lo-LA" sz="2000" u="none" strike="noStrike" dirty="0">
                          <a:effectLst/>
                          <a:latin typeface="Phetsarath OT" panose="02000500000000000000" pitchFamily="2" charset="2"/>
                          <a:ea typeface="Phetsarath OT" panose="02000500000000000000" pitchFamily="2" charset="2"/>
                          <a:cs typeface="Phetsarath OT" panose="02000500000000000000" pitchFamily="2" charset="2"/>
                        </a:rPr>
                        <a:t>ເຊື້ອພະຍາດທີ່ກວດພົບ</a:t>
                      </a:r>
                      <a:endParaRPr lang="en-US" sz="2000" u="none" strike="noStrike" dirty="0">
                        <a:effectLst/>
                        <a:latin typeface="Phetsarath OT" panose="02000500000000000000" pitchFamily="2" charset="2"/>
                        <a:ea typeface="Phetsarath OT" panose="02000500000000000000" pitchFamily="2" charset="2"/>
                        <a:cs typeface="Phetsarath OT" panose="02000500000000000000" pitchFamily="2" charset="2"/>
                      </a:endParaRPr>
                    </a:p>
                    <a:p>
                      <a:pPr algn="ctr" rtl="0" fontAlgn="ctr"/>
                      <a:r>
                        <a:rPr lang="en-US" sz="2000" u="none" strike="noStrike" dirty="0">
                          <a:effectLst/>
                        </a:rPr>
                        <a:t>Pathogens detected</a:t>
                      </a:r>
                      <a:endParaRPr lang="en-US" sz="20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lo-LA" sz="2000" u="none" strike="noStrike" dirty="0">
                          <a:effectLst/>
                          <a:latin typeface="Phetsarath OT" panose="02000500000000000000" pitchFamily="2" charset="2"/>
                          <a:ea typeface="Phetsarath OT" panose="02000500000000000000" pitchFamily="2" charset="2"/>
                          <a:cs typeface="Phetsarath OT" panose="02000500000000000000" pitchFamily="2" charset="2"/>
                        </a:rPr>
                        <a:t>ຈໍານວນໂຕສັດ</a:t>
                      </a:r>
                    </a:p>
                    <a:p>
                      <a:pPr algn="ctr" rtl="0" fontAlgn="ctr"/>
                      <a:r>
                        <a:rPr lang="en-US" sz="2000" u="none" strike="noStrike" dirty="0">
                          <a:effectLst/>
                        </a:rPr>
                        <a:t>No. of positive animals</a:t>
                      </a:r>
                      <a:endParaRPr lang="en-US" sz="20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534485">
                <a:tc>
                  <a:txBody>
                    <a:bodyPr/>
                    <a:lstStyle/>
                    <a:p>
                      <a:pPr algn="ctr" rtl="0" fontAlgn="ctr"/>
                      <a:r>
                        <a:rPr lang="en-US" sz="2000" i="1" u="none" strike="noStrike" dirty="0">
                          <a:effectLst/>
                        </a:rPr>
                        <a:t>Leptospira spp.</a:t>
                      </a:r>
                      <a:endParaRPr lang="en-US" sz="20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a:effectLst/>
                        </a:rPr>
                        <a:t>69</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534485">
                <a:tc>
                  <a:txBody>
                    <a:bodyPr/>
                    <a:lstStyle/>
                    <a:p>
                      <a:pPr algn="ctr" rtl="0" fontAlgn="ctr"/>
                      <a:r>
                        <a:rPr lang="en-US" sz="2000" i="1" u="none" strike="noStrike" dirty="0">
                          <a:effectLst/>
                        </a:rPr>
                        <a:t>Rickettsia spp.</a:t>
                      </a:r>
                      <a:endParaRPr lang="en-US" sz="20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19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534485">
                <a:tc>
                  <a:txBody>
                    <a:bodyPr/>
                    <a:lstStyle/>
                    <a:p>
                      <a:pPr algn="ctr" rtl="0" fontAlgn="ctr"/>
                      <a:r>
                        <a:rPr lang="en-US" sz="2000" i="1" u="none" strike="noStrike">
                          <a:effectLst/>
                        </a:rPr>
                        <a:t>R. </a:t>
                      </a:r>
                      <a:r>
                        <a:rPr lang="en-US" sz="2000" i="1" u="none" strike="noStrike" err="1">
                          <a:effectLst/>
                        </a:rPr>
                        <a:t>typhi</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586862">
                <a:tc>
                  <a:txBody>
                    <a:bodyPr/>
                    <a:lstStyle/>
                    <a:p>
                      <a:pPr algn="ctr" rtl="0" fontAlgn="ctr"/>
                      <a:r>
                        <a:rPr lang="en-US" sz="2000" i="1" u="none" strike="noStrike" dirty="0">
                          <a:effectLst/>
                        </a:rPr>
                        <a:t>R. </a:t>
                      </a:r>
                      <a:r>
                        <a:rPr lang="en-US" sz="2000" i="1" u="none" strike="noStrike" dirty="0" err="1">
                          <a:effectLst/>
                        </a:rPr>
                        <a:t>felis</a:t>
                      </a:r>
                      <a:endParaRPr lang="en-US" sz="20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534485">
                <a:tc>
                  <a:txBody>
                    <a:bodyPr/>
                    <a:lstStyle/>
                    <a:p>
                      <a:pPr algn="ctr" rtl="0" fontAlgn="ctr"/>
                      <a:r>
                        <a:rPr lang="en-US" sz="2000" i="1" u="none" strike="noStrike" dirty="0">
                          <a:effectLst/>
                        </a:rPr>
                        <a:t>O. tsutsugamushi</a:t>
                      </a:r>
                      <a:endParaRPr lang="en-US" sz="20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r h="534485">
                <a:tc>
                  <a:txBody>
                    <a:bodyPr/>
                    <a:lstStyle/>
                    <a:p>
                      <a:pPr algn="ctr" rtl="0" fontAlgn="ctr">
                        <a:buClr>
                          <a:srgbClr val="000000"/>
                        </a:buClr>
                        <a:buSzPts val="1100"/>
                        <a:buFont typeface="Calibri" panose="020F0502020204030204" pitchFamily="34" charset="0"/>
                        <a:buNone/>
                      </a:pPr>
                      <a:r>
                        <a:rPr lang="en-US" sz="2000" i="1" u="none" strike="noStrike">
                          <a:effectLst/>
                        </a:rPr>
                        <a:t>A. </a:t>
                      </a:r>
                      <a:r>
                        <a:rPr lang="en-US" sz="2000" i="1" u="none" strike="noStrike" err="1">
                          <a:effectLst/>
                        </a:rPr>
                        <a:t>phagocytophilum</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534485">
                <a:tc>
                  <a:txBody>
                    <a:bodyPr/>
                    <a:lstStyle/>
                    <a:p>
                      <a:pPr algn="ctr" rtl="0" fontAlgn="ctr"/>
                      <a:r>
                        <a:rPr lang="en-US" sz="2000" i="1" u="none" strike="noStrike">
                          <a:effectLst/>
                        </a:rPr>
                        <a:t>A. </a:t>
                      </a:r>
                      <a:r>
                        <a:rPr lang="en-US" sz="2000" i="1" u="none" strike="noStrike" err="1">
                          <a:effectLst/>
                        </a:rPr>
                        <a:t>bovis</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7"/>
                  </a:ext>
                </a:extLst>
              </a:tr>
              <a:tr h="534485">
                <a:tc>
                  <a:txBody>
                    <a:bodyPr/>
                    <a:lstStyle/>
                    <a:p>
                      <a:pPr algn="ctr" rtl="0" fontAlgn="ctr">
                        <a:buClr>
                          <a:srgbClr val="000000"/>
                        </a:buClr>
                        <a:buSzPts val="1100"/>
                        <a:buFont typeface="Calibri" panose="020F0502020204030204" pitchFamily="34" charset="0"/>
                        <a:buNone/>
                      </a:pPr>
                      <a:r>
                        <a:rPr lang="en-US" sz="2000" i="1" u="none" strike="noStrike">
                          <a:effectLst/>
                        </a:rPr>
                        <a:t>A. </a:t>
                      </a:r>
                      <a:r>
                        <a:rPr lang="en-US" sz="2000" i="1" u="none" strike="noStrike" err="1">
                          <a:effectLst/>
                        </a:rPr>
                        <a:t>marginale</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8"/>
                  </a:ext>
                </a:extLst>
              </a:tr>
              <a:tr h="534485">
                <a:tc>
                  <a:txBody>
                    <a:bodyPr/>
                    <a:lstStyle/>
                    <a:p>
                      <a:pPr algn="ctr" rtl="0" fontAlgn="ctr"/>
                      <a:r>
                        <a:rPr lang="en-US" sz="2000" i="1" u="none" strike="noStrike" err="1">
                          <a:effectLst/>
                        </a:rPr>
                        <a:t>Kurthia</a:t>
                      </a:r>
                      <a:r>
                        <a:rPr lang="en-US" sz="2000" i="1" u="none" strike="noStrike">
                          <a:effectLst/>
                        </a:rPr>
                        <a:t> spp.</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9"/>
                  </a:ext>
                </a:extLst>
              </a:tr>
              <a:tr h="534485">
                <a:tc>
                  <a:txBody>
                    <a:bodyPr/>
                    <a:lstStyle/>
                    <a:p>
                      <a:pPr algn="ctr" rtl="0" fontAlgn="ctr"/>
                      <a:r>
                        <a:rPr lang="en-US" sz="2000" i="1" u="none" strike="noStrike">
                          <a:effectLst/>
                        </a:rPr>
                        <a:t>L. </a:t>
                      </a:r>
                      <a:r>
                        <a:rPr lang="en-US" sz="2000" i="1" u="none" strike="noStrike" err="1">
                          <a:effectLst/>
                        </a:rPr>
                        <a:t>garvieae</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0"/>
                  </a:ext>
                </a:extLst>
              </a:tr>
              <a:tr h="534485">
                <a:tc>
                  <a:txBody>
                    <a:bodyPr/>
                    <a:lstStyle/>
                    <a:p>
                      <a:pPr algn="ctr" rtl="0" fontAlgn="ctr"/>
                      <a:r>
                        <a:rPr lang="en-US" sz="2000" i="1" u="none" strike="noStrike" err="1">
                          <a:effectLst/>
                        </a:rPr>
                        <a:t>Ehrlichia</a:t>
                      </a:r>
                      <a:r>
                        <a:rPr lang="en-US" sz="2000" i="1" u="none" strike="noStrike">
                          <a:effectLst/>
                        </a:rPr>
                        <a:t> spp. TC251-2</a:t>
                      </a:r>
                      <a:endParaRPr lang="en-US" sz="2000" b="0" i="1"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1"/>
                  </a:ext>
                </a:extLst>
              </a:tr>
            </a:tbl>
          </a:graphicData>
        </a:graphic>
      </p:graphicFrame>
      <p:sp>
        <p:nvSpPr>
          <p:cNvPr id="10" name="TextBox 9">
            <a:extLst>
              <a:ext uri="{FF2B5EF4-FFF2-40B4-BE49-F238E27FC236}">
                <a16:creationId xmlns:a16="http://schemas.microsoft.com/office/drawing/2014/main" id="{2C8D0FF3-A0A2-60D5-2504-90602DBFEAD8}"/>
              </a:ext>
            </a:extLst>
          </p:cNvPr>
          <p:cNvSpPr txBox="1"/>
          <p:nvPr/>
        </p:nvSpPr>
        <p:spPr>
          <a:xfrm>
            <a:off x="583895" y="2115386"/>
            <a:ext cx="3048152" cy="1569660"/>
          </a:xfrm>
          <a:prstGeom prst="rect">
            <a:avLst/>
          </a:prstGeom>
          <a:noFill/>
        </p:spPr>
        <p:txBody>
          <a:bodyPr wrap="square">
            <a:spAutoFit/>
          </a:bodyPr>
          <a:lstStyle/>
          <a:p>
            <a:pPr marL="0" indent="0">
              <a:buNone/>
            </a:pPr>
            <a:r>
              <a:rPr lang="en-US" sz="3200" dirty="0">
                <a:latin typeface="Garamond" panose="02020404030301010803" pitchFamily="18" charset="0"/>
              </a:rPr>
              <a:t>From 2014-2018</a:t>
            </a:r>
            <a:endParaRPr lang="en-US" sz="3200" dirty="0">
              <a:solidFill>
                <a:schemeClr val="tx2">
                  <a:lumMod val="50000"/>
                </a:schemeClr>
              </a:solidFill>
              <a:latin typeface="Garamond" panose="02020404030301010803" pitchFamily="18" charset="0"/>
              <a:cs typeface="Phetsarath OT" panose="02000500000000000000" pitchFamily="2" charset="77"/>
            </a:endParaRPr>
          </a:p>
          <a:p>
            <a:pPr marL="0" indent="0">
              <a:buNone/>
            </a:pPr>
            <a:r>
              <a:rPr lang="en-US" sz="3200" dirty="0">
                <a:solidFill>
                  <a:schemeClr val="tx2">
                    <a:lumMod val="50000"/>
                  </a:schemeClr>
                </a:solidFill>
                <a:latin typeface="Garamond" panose="02020404030301010803" pitchFamily="18" charset="0"/>
                <a:cs typeface="Phetsarath OT" panose="02000500000000000000" pitchFamily="2" charset="77"/>
              </a:rPr>
              <a:t>717 samples</a:t>
            </a:r>
          </a:p>
          <a:p>
            <a:pPr marL="0" indent="0">
              <a:buNone/>
            </a:pPr>
            <a:r>
              <a:rPr lang="en-US" sz="3200" dirty="0">
                <a:solidFill>
                  <a:schemeClr val="tx2">
                    <a:lumMod val="50000"/>
                  </a:schemeClr>
                </a:solidFill>
                <a:latin typeface="Garamond" panose="02020404030301010803" pitchFamily="18" charset="0"/>
                <a:cs typeface="Phetsarath OT" panose="02000500000000000000" pitchFamily="2" charset="77"/>
              </a:rPr>
              <a:t>359</a:t>
            </a:r>
            <a:r>
              <a:rPr lang="lo-LA" sz="3200" dirty="0">
                <a:solidFill>
                  <a:schemeClr val="tx2">
                    <a:lumMod val="50000"/>
                  </a:schemeClr>
                </a:solidFill>
                <a:latin typeface="Garamond" panose="02020404030301010803" pitchFamily="18" charset="0"/>
                <a:cs typeface="Phetsarath OT" panose="02000500000000000000" pitchFamily="2" charset="77"/>
              </a:rPr>
              <a:t> </a:t>
            </a:r>
            <a:r>
              <a:rPr lang="en-US" sz="3200" dirty="0">
                <a:solidFill>
                  <a:schemeClr val="tx2">
                    <a:lumMod val="50000"/>
                  </a:schemeClr>
                </a:solidFill>
                <a:latin typeface="Garamond" panose="02020404030301010803" pitchFamily="18" charset="0"/>
                <a:cs typeface="Phetsarath OT" panose="02000500000000000000" pitchFamily="2" charset="77"/>
              </a:rPr>
              <a:t>animals</a:t>
            </a:r>
          </a:p>
        </p:txBody>
      </p:sp>
      <p:pic>
        <p:nvPicPr>
          <p:cNvPr id="11" name="Picture 20" descr="http://www.qualityaction.eu/images/eu.jpg">
            <a:extLst>
              <a:ext uri="{FF2B5EF4-FFF2-40B4-BE49-F238E27FC236}">
                <a16:creationId xmlns:a16="http://schemas.microsoft.com/office/drawing/2014/main" id="{76FBE30B-C143-05B3-B05E-55D62F1B26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5845" y="6243227"/>
            <a:ext cx="868680" cy="51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84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F87DDAD-1859-B9BC-1839-B202031C11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31" t="29446" r="16778" b="29057"/>
          <a:stretch/>
        </p:blipFill>
        <p:spPr>
          <a:xfrm>
            <a:off x="1518941" y="344090"/>
            <a:ext cx="2252154" cy="1069956"/>
          </a:xfrm>
          <a:prstGeom prst="rect">
            <a:avLst/>
          </a:prstGeom>
        </p:spPr>
      </p:pic>
      <p:pic>
        <p:nvPicPr>
          <p:cNvPr id="10" name="Picture 9" descr="Logo&#10;&#10;Description automatically generated">
            <a:extLst>
              <a:ext uri="{FF2B5EF4-FFF2-40B4-BE49-F238E27FC236}">
                <a16:creationId xmlns:a16="http://schemas.microsoft.com/office/drawing/2014/main" id="{FCADC4EF-5AB5-D197-C4F6-3A39329DD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7577" y="6047385"/>
            <a:ext cx="871941" cy="850931"/>
          </a:xfrm>
          <a:prstGeom prst="rect">
            <a:avLst/>
          </a:prstGeom>
        </p:spPr>
      </p:pic>
      <p:sp>
        <p:nvSpPr>
          <p:cNvPr id="9" name="TextBox 8">
            <a:extLst>
              <a:ext uri="{FF2B5EF4-FFF2-40B4-BE49-F238E27FC236}">
                <a16:creationId xmlns:a16="http://schemas.microsoft.com/office/drawing/2014/main" id="{FFC68166-3BBB-2BD5-9516-DF72DE821CA8}"/>
              </a:ext>
            </a:extLst>
          </p:cNvPr>
          <p:cNvSpPr txBox="1"/>
          <p:nvPr/>
        </p:nvSpPr>
        <p:spPr>
          <a:xfrm>
            <a:off x="994585" y="2362121"/>
            <a:ext cx="4295347" cy="4524315"/>
          </a:xfrm>
          <a:prstGeom prst="rect">
            <a:avLst/>
          </a:prstGeom>
          <a:noFill/>
        </p:spPr>
        <p:txBody>
          <a:bodyPr wrap="square">
            <a:spAutoFit/>
          </a:bodyPr>
          <a:lstStyle/>
          <a:p>
            <a:r>
              <a:rPr lang="en-US" sz="2400" dirty="0">
                <a:latin typeface="Garamond" panose="02020404030301010803" pitchFamily="18" charset="0"/>
              </a:rPr>
              <a:t>Rodents</a:t>
            </a:r>
          </a:p>
          <a:p>
            <a:pPr marL="742950" lvl="1" indent="-285750">
              <a:buFont typeface="Courier New" panose="02070309020205020404" pitchFamily="49" charset="0"/>
              <a:buChar char="o"/>
            </a:pPr>
            <a:r>
              <a:rPr lang="en-US" sz="2400" dirty="0">
                <a:effectLst/>
                <a:latin typeface="Garamond" panose="02020404030301010803" pitchFamily="18" charset="0"/>
                <a:ea typeface="Times New Roman" panose="02020603050405020304" pitchFamily="18" charset="0"/>
              </a:rPr>
              <a:t>432 </a:t>
            </a:r>
            <a:r>
              <a:rPr lang="en-US" sz="2400" dirty="0">
                <a:latin typeface="Garamond" panose="02020404030301010803" pitchFamily="18" charset="0"/>
              </a:rPr>
              <a:t>samples</a:t>
            </a:r>
            <a:r>
              <a:rPr lang="lo-LA" sz="2400" dirty="0">
                <a:latin typeface="Garamond" panose="02020404030301010803" pitchFamily="18" charset="0"/>
              </a:rPr>
              <a:t>, </a:t>
            </a:r>
            <a:r>
              <a:rPr lang="en-US" sz="2400" dirty="0">
                <a:latin typeface="Garamond" panose="02020404030301010803" pitchFamily="18" charset="0"/>
              </a:rPr>
              <a:t>51</a:t>
            </a:r>
            <a:r>
              <a:rPr lang="en-US" sz="2400" dirty="0">
                <a:effectLst/>
                <a:latin typeface="Garamond" panose="02020404030301010803" pitchFamily="18" charset="0"/>
                <a:ea typeface="Times New Roman" panose="02020603050405020304" pitchFamily="18" charset="0"/>
              </a:rPr>
              <a:t> </a:t>
            </a:r>
            <a:r>
              <a:rPr lang="en-US" sz="2400" dirty="0">
                <a:latin typeface="Garamond" panose="02020404030301010803" pitchFamily="18" charset="0"/>
              </a:rPr>
              <a:t>Animal</a:t>
            </a:r>
            <a:r>
              <a:rPr lang="lo-LA" sz="2400" dirty="0">
                <a:latin typeface="Garamond" panose="02020404030301010803" pitchFamily="18" charset="0"/>
              </a:rPr>
              <a:t> </a:t>
            </a:r>
            <a:endParaRPr lang="en-US" sz="2400" dirty="0">
              <a:latin typeface="Garamond" panose="02020404030301010803" pitchFamily="18" charset="0"/>
            </a:endParaRPr>
          </a:p>
          <a:p>
            <a:endParaRPr lang="en-US" sz="2400" dirty="0">
              <a:effectLst/>
              <a:latin typeface="Garamond" panose="02020404030301010803" pitchFamily="18" charset="0"/>
              <a:ea typeface="Times New Roman" panose="02020603050405020304" pitchFamily="18" charset="0"/>
              <a:cs typeface="Phetsarath OT" panose="02000500000000000000" pitchFamily="2" charset="2"/>
            </a:endParaRPr>
          </a:p>
          <a:p>
            <a:r>
              <a:rPr lang="en-US" sz="2400" dirty="0">
                <a:effectLst/>
                <a:latin typeface="Garamond" panose="02020404030301010803" pitchFamily="18" charset="0"/>
                <a:ea typeface="Times New Roman" panose="02020603050405020304" pitchFamily="18" charset="0"/>
                <a:cs typeface="Phetsarath OT" panose="02000500000000000000" pitchFamily="2" charset="2"/>
              </a:rPr>
              <a:t>Wild boars</a:t>
            </a:r>
          </a:p>
          <a:p>
            <a:pPr marL="742950" lvl="1" indent="-285750">
              <a:buFont typeface="Courier New" panose="02070309020205020404" pitchFamily="49" charset="0"/>
              <a:buChar char="o"/>
            </a:pPr>
            <a:r>
              <a:rPr lang="en-US" sz="2400" dirty="0">
                <a:latin typeface="Garamond" panose="02020404030301010803" pitchFamily="18" charset="0"/>
                <a:ea typeface="Times New Roman" panose="02020603050405020304" pitchFamily="18" charset="0"/>
                <a:cs typeface="Phetsarath OT" panose="02000500000000000000" pitchFamily="2" charset="2"/>
              </a:rPr>
              <a:t>46</a:t>
            </a:r>
            <a:r>
              <a:rPr lang="en-US" sz="2400" dirty="0">
                <a:effectLst/>
                <a:latin typeface="Garamond" panose="02020404030301010803" pitchFamily="18" charset="0"/>
                <a:ea typeface="Times New Roman" panose="02020603050405020304" pitchFamily="18" charset="0"/>
                <a:cs typeface="Phetsarath OT" panose="02000500000000000000" pitchFamily="2" charset="2"/>
              </a:rPr>
              <a:t>samples, </a:t>
            </a:r>
            <a:r>
              <a:rPr lang="en-US" sz="2400" dirty="0">
                <a:latin typeface="Garamond" panose="02020404030301010803" pitchFamily="18" charset="0"/>
                <a:ea typeface="Times New Roman" panose="02020603050405020304" pitchFamily="18" charset="0"/>
                <a:cs typeface="Phetsarath OT" panose="02000500000000000000" pitchFamily="2" charset="2"/>
              </a:rPr>
              <a:t>&lt;37 animals</a:t>
            </a:r>
            <a:endParaRPr lang="en-US" sz="2400" dirty="0">
              <a:effectLst/>
              <a:latin typeface="Garamond" panose="02020404030301010803" pitchFamily="18" charset="0"/>
              <a:ea typeface="Times New Roman" panose="02020603050405020304" pitchFamily="18" charset="0"/>
              <a:cs typeface="Phetsarath OT" panose="02000500000000000000" pitchFamily="2" charset="2"/>
            </a:endParaRPr>
          </a:p>
          <a:p>
            <a:pPr marL="742950" lvl="1" indent="-285750">
              <a:buFont typeface="Courier New" panose="02070309020205020404" pitchFamily="49" charset="0"/>
              <a:buChar char="o"/>
            </a:pPr>
            <a:r>
              <a:rPr lang="en-US" sz="2400" dirty="0">
                <a:latin typeface="Garamond" panose="02020404030301010803" pitchFamily="18" charset="0"/>
                <a:ea typeface="Times New Roman" panose="02020603050405020304" pitchFamily="18" charset="0"/>
                <a:cs typeface="Phetsarath OT" panose="02000500000000000000" pitchFamily="2" charset="2"/>
              </a:rPr>
              <a:t>8 samples from 5 animals tested positive for ASF</a:t>
            </a:r>
          </a:p>
          <a:p>
            <a:r>
              <a:rPr lang="lo-LA" sz="2400" dirty="0">
                <a:latin typeface="Garamond" panose="02020404030301010803" pitchFamily="18" charset="0"/>
                <a:ea typeface="Times New Roman" panose="02020603050405020304" pitchFamily="18" charset="0"/>
                <a:cs typeface="Phetsarath OT" panose="02000500000000000000" pitchFamily="2" charset="2"/>
              </a:rPr>
              <a:t> </a:t>
            </a:r>
            <a:endParaRPr lang="en-US" sz="2400" dirty="0">
              <a:effectLst/>
              <a:latin typeface="Garamond" panose="02020404030301010803" pitchFamily="18" charset="0"/>
              <a:ea typeface="Times New Roman" panose="02020603050405020304" pitchFamily="18" charset="0"/>
              <a:cs typeface="Phetsarath OT" panose="02000500000000000000" pitchFamily="2" charset="2"/>
            </a:endParaRPr>
          </a:p>
          <a:p>
            <a:r>
              <a:rPr lang="en-US" sz="2400" dirty="0">
                <a:effectLst/>
                <a:latin typeface="Garamond" panose="02020404030301010803" pitchFamily="18" charset="0"/>
                <a:ea typeface="Times New Roman" panose="02020603050405020304" pitchFamily="18" charset="0"/>
                <a:cs typeface="Phetsarath OT" panose="02000500000000000000" pitchFamily="2" charset="2"/>
              </a:rPr>
              <a:t>Wild birds</a:t>
            </a:r>
          </a:p>
          <a:p>
            <a:pPr marL="800100" lvl="1" indent="-342900">
              <a:buFont typeface="Courier New" panose="02070309020205020404" pitchFamily="49" charset="0"/>
              <a:buChar char="o"/>
            </a:pPr>
            <a:r>
              <a:rPr lang="en-US" sz="2400" dirty="0">
                <a:effectLst/>
                <a:latin typeface="Garamond" panose="02020404030301010803" pitchFamily="18" charset="0"/>
                <a:ea typeface="Times New Roman" panose="02020603050405020304" pitchFamily="18" charset="0"/>
              </a:rPr>
              <a:t>642</a:t>
            </a:r>
            <a:r>
              <a:rPr lang="lo-LA" sz="2400" dirty="0">
                <a:effectLst/>
                <a:latin typeface="Garamond" panose="02020404030301010803" pitchFamily="18" charset="0"/>
                <a:ea typeface="Times New Roman" panose="02020603050405020304" pitchFamily="18" charset="0"/>
              </a:rPr>
              <a:t> </a:t>
            </a:r>
            <a:r>
              <a:rPr lang="en-US" sz="2400" dirty="0">
                <a:effectLst/>
                <a:latin typeface="Garamond" panose="02020404030301010803" pitchFamily="18" charset="0"/>
                <a:ea typeface="Times New Roman" panose="02020603050405020304" pitchFamily="18" charset="0"/>
              </a:rPr>
              <a:t>samples, </a:t>
            </a:r>
            <a:r>
              <a:rPr lang="en-US" sz="2400" dirty="0">
                <a:latin typeface="Garamond" panose="02020404030301010803" pitchFamily="18" charset="0"/>
                <a:ea typeface="Times New Roman" panose="02020603050405020304" pitchFamily="18" charset="0"/>
              </a:rPr>
              <a:t>&lt;</a:t>
            </a:r>
            <a:r>
              <a:rPr lang="en-US" sz="2400" dirty="0">
                <a:effectLst/>
                <a:latin typeface="Garamond" panose="02020404030301010803" pitchFamily="18" charset="0"/>
                <a:ea typeface="Times New Roman" panose="02020603050405020304" pitchFamily="18" charset="0"/>
              </a:rPr>
              <a:t>261 animals</a:t>
            </a:r>
          </a:p>
          <a:p>
            <a:pPr lvl="1"/>
            <a:r>
              <a:rPr lang="en-US" sz="2400" dirty="0">
                <a:latin typeface="Garamond" panose="02020404030301010803" pitchFamily="18" charset="0"/>
              </a:rPr>
              <a:t>No positive for AI</a:t>
            </a:r>
          </a:p>
          <a:p>
            <a:endParaRPr lang="en-US" sz="2400" dirty="0">
              <a:latin typeface="Garamond" panose="02020404030301010803" pitchFamily="18" charset="0"/>
            </a:endParaRPr>
          </a:p>
        </p:txBody>
      </p:sp>
      <p:sp>
        <p:nvSpPr>
          <p:cNvPr id="4" name="TextBox 3">
            <a:extLst>
              <a:ext uri="{FF2B5EF4-FFF2-40B4-BE49-F238E27FC236}">
                <a16:creationId xmlns:a16="http://schemas.microsoft.com/office/drawing/2014/main" id="{A4D0C5FE-4687-3E7D-41BA-0849B5317227}"/>
              </a:ext>
            </a:extLst>
          </p:cNvPr>
          <p:cNvSpPr txBox="1"/>
          <p:nvPr/>
        </p:nvSpPr>
        <p:spPr>
          <a:xfrm>
            <a:off x="994585" y="1626473"/>
            <a:ext cx="6097836" cy="523220"/>
          </a:xfrm>
          <a:prstGeom prst="rect">
            <a:avLst/>
          </a:prstGeom>
          <a:noFill/>
        </p:spPr>
        <p:txBody>
          <a:bodyPr wrap="square">
            <a:spAutoFit/>
          </a:bodyPr>
          <a:lstStyle/>
          <a:p>
            <a:pPr marL="0" indent="0">
              <a:buNone/>
            </a:pPr>
            <a:r>
              <a:rPr lang="en-US" sz="2800" dirty="0">
                <a:latin typeface="Garamond" panose="02020404030301010803" pitchFamily="18" charset="0"/>
              </a:rPr>
              <a:t>From 2019-2022</a:t>
            </a:r>
            <a:endParaRPr lang="en-US" sz="2800" dirty="0">
              <a:solidFill>
                <a:schemeClr val="tx2">
                  <a:lumMod val="50000"/>
                </a:schemeClr>
              </a:solidFill>
              <a:latin typeface="Garamond" panose="02020404030301010803" pitchFamily="18" charset="0"/>
              <a:cs typeface="Phetsarath OT" panose="02000500000000000000" pitchFamily="2" charset="77"/>
            </a:endParaRPr>
          </a:p>
        </p:txBody>
      </p:sp>
      <p:graphicFrame>
        <p:nvGraphicFramePr>
          <p:cNvPr id="3" name="Table 2">
            <a:extLst>
              <a:ext uri="{FF2B5EF4-FFF2-40B4-BE49-F238E27FC236}">
                <a16:creationId xmlns:a16="http://schemas.microsoft.com/office/drawing/2014/main" id="{CD92FEA2-9196-DDF6-9CF6-A1BAE26A8D17}"/>
              </a:ext>
            </a:extLst>
          </p:cNvPr>
          <p:cNvGraphicFramePr>
            <a:graphicFrameLocks noGrp="1"/>
          </p:cNvGraphicFramePr>
          <p:nvPr>
            <p:extLst>
              <p:ext uri="{D42A27DB-BD31-4B8C-83A1-F6EECF244321}">
                <p14:modId xmlns:p14="http://schemas.microsoft.com/office/powerpoint/2010/main" val="3318192575"/>
              </p:ext>
            </p:extLst>
          </p:nvPr>
        </p:nvGraphicFramePr>
        <p:xfrm>
          <a:off x="5289932" y="1888083"/>
          <a:ext cx="6726975" cy="3931920"/>
        </p:xfrm>
        <a:graphic>
          <a:graphicData uri="http://schemas.openxmlformats.org/drawingml/2006/table">
            <a:tbl>
              <a:tblPr firstRow="1" firstCol="1" bandRow="1">
                <a:tableStyleId>{5C22544A-7EE6-4342-B048-85BDC9FD1C3A}</a:tableStyleId>
              </a:tblPr>
              <a:tblGrid>
                <a:gridCol w="1751955">
                  <a:extLst>
                    <a:ext uri="{9D8B030D-6E8A-4147-A177-3AD203B41FA5}">
                      <a16:colId xmlns:a16="http://schemas.microsoft.com/office/drawing/2014/main" val="3741618414"/>
                    </a:ext>
                  </a:extLst>
                </a:gridCol>
                <a:gridCol w="829170">
                  <a:extLst>
                    <a:ext uri="{9D8B030D-6E8A-4147-A177-3AD203B41FA5}">
                      <a16:colId xmlns:a16="http://schemas.microsoft.com/office/drawing/2014/main" val="2967422171"/>
                    </a:ext>
                  </a:extLst>
                </a:gridCol>
                <a:gridCol w="829170">
                  <a:extLst>
                    <a:ext uri="{9D8B030D-6E8A-4147-A177-3AD203B41FA5}">
                      <a16:colId xmlns:a16="http://schemas.microsoft.com/office/drawing/2014/main" val="4073817684"/>
                    </a:ext>
                  </a:extLst>
                </a:gridCol>
                <a:gridCol w="829170">
                  <a:extLst>
                    <a:ext uri="{9D8B030D-6E8A-4147-A177-3AD203B41FA5}">
                      <a16:colId xmlns:a16="http://schemas.microsoft.com/office/drawing/2014/main" val="1579597919"/>
                    </a:ext>
                  </a:extLst>
                </a:gridCol>
                <a:gridCol w="829170">
                  <a:extLst>
                    <a:ext uri="{9D8B030D-6E8A-4147-A177-3AD203B41FA5}">
                      <a16:colId xmlns:a16="http://schemas.microsoft.com/office/drawing/2014/main" val="318371858"/>
                    </a:ext>
                  </a:extLst>
                </a:gridCol>
                <a:gridCol w="829170">
                  <a:extLst>
                    <a:ext uri="{9D8B030D-6E8A-4147-A177-3AD203B41FA5}">
                      <a16:colId xmlns:a16="http://schemas.microsoft.com/office/drawing/2014/main" val="4091070484"/>
                    </a:ext>
                  </a:extLst>
                </a:gridCol>
                <a:gridCol w="829170">
                  <a:extLst>
                    <a:ext uri="{9D8B030D-6E8A-4147-A177-3AD203B41FA5}">
                      <a16:colId xmlns:a16="http://schemas.microsoft.com/office/drawing/2014/main" val="2601914424"/>
                    </a:ext>
                  </a:extLst>
                </a:gridCol>
              </a:tblGrid>
              <a:tr h="311150">
                <a:tc rowSpan="2">
                  <a:txBody>
                    <a:bodyPr/>
                    <a:lstStyle/>
                    <a:p>
                      <a:pPr algn="ctr" rtl="0" fontAlgn="ctr"/>
                      <a:r>
                        <a:rPr lang="en-US" sz="1800" u="none" strike="noStrike">
                          <a:effectLst/>
                        </a:rPr>
                        <a:t>Pathogens detected</a:t>
                      </a:r>
                      <a:endParaRPr lang="en-US" sz="1800" b="1" i="0" u="none" strike="noStrike">
                        <a:solidFill>
                          <a:srgbClr val="000000"/>
                        </a:solidFill>
                        <a:effectLst/>
                        <a:latin typeface="Garamond" panose="02020404030301010803" pitchFamily="18" charset="0"/>
                      </a:endParaRPr>
                    </a:p>
                  </a:txBody>
                  <a:tcPr marL="6350" marR="6350" marT="6350" marB="0" anchor="ctr"/>
                </a:tc>
                <a:tc gridSpan="3">
                  <a:txBody>
                    <a:bodyPr/>
                    <a:lstStyle/>
                    <a:p>
                      <a:pPr algn="ctr" fontAlgn="b"/>
                      <a:r>
                        <a:rPr lang="en-US" sz="1800" u="none" strike="noStrike">
                          <a:effectLst/>
                        </a:rPr>
                        <a:t>Samples</a:t>
                      </a:r>
                      <a:endParaRPr lang="en-US" sz="1800" b="0" i="0" u="none" strike="noStrike">
                        <a:solidFill>
                          <a:srgbClr val="000000"/>
                        </a:solidFill>
                        <a:effectLst/>
                        <a:latin typeface="Arial" panose="020B0604020202020204" pitchFamily="34" charset="0"/>
                      </a:endParaRPr>
                    </a:p>
                  </a:txBody>
                  <a:tcPr marL="6350" marR="6350" marT="6350" marB="0" anchor="b"/>
                </a:tc>
                <a:tc hMerge="1">
                  <a:txBody>
                    <a:bodyPr/>
                    <a:lstStyle/>
                    <a:p>
                      <a:endParaRPr lang="en-US"/>
                    </a:p>
                  </a:txBody>
                  <a:tcPr/>
                </a:tc>
                <a:tc hMerge="1">
                  <a:txBody>
                    <a:bodyPr/>
                    <a:lstStyle/>
                    <a:p>
                      <a:endParaRPr lang="en-US"/>
                    </a:p>
                  </a:txBody>
                  <a:tcPr/>
                </a:tc>
                <a:tc gridSpan="3">
                  <a:txBody>
                    <a:bodyPr/>
                    <a:lstStyle/>
                    <a:p>
                      <a:pPr algn="ctr" fontAlgn="b"/>
                      <a:r>
                        <a:rPr lang="en-US" sz="1800" u="none" strike="noStrike">
                          <a:effectLst/>
                        </a:rPr>
                        <a:t>Animals</a:t>
                      </a:r>
                      <a:endParaRPr lang="en-US" sz="1800" b="0" i="0" u="none" strike="noStrike">
                        <a:solidFill>
                          <a:srgbClr val="000000"/>
                        </a:solidFill>
                        <a:effectLst/>
                        <a:latin typeface="Arial" panose="020B0604020202020204" pitchFamily="34" charset="0"/>
                      </a:endParaRPr>
                    </a:p>
                  </a:txBody>
                  <a:tcPr marL="6350" marR="6350" marT="635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1125459"/>
                  </a:ext>
                </a:extLst>
              </a:tr>
              <a:tr h="660400">
                <a:tc vMerge="1">
                  <a:txBody>
                    <a:bodyPr/>
                    <a:lstStyle/>
                    <a:p>
                      <a:endParaRPr lang="en-US"/>
                    </a:p>
                  </a:txBody>
                  <a:tcPr/>
                </a:tc>
                <a:tc>
                  <a:txBody>
                    <a:bodyPr/>
                    <a:lstStyle/>
                    <a:p>
                      <a:pPr algn="l" rtl="0" fontAlgn="ctr"/>
                      <a:r>
                        <a:rPr lang="en-US" sz="1800" u="none" strike="noStrike">
                          <a:effectLst/>
                        </a:rPr>
                        <a:t>Total tested</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l" rtl="0" fontAlgn="ctr"/>
                      <a:r>
                        <a:rPr lang="en-US" sz="1800" u="none" strike="noStrike">
                          <a:effectLst/>
                        </a:rPr>
                        <a:t>Total positive</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l" rtl="0" fontAlgn="ctr"/>
                      <a:r>
                        <a:rPr lang="en-US" sz="1800" u="none" strike="noStrike">
                          <a:effectLst/>
                        </a:rPr>
                        <a:t>% positive</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l" rtl="0" fontAlgn="ctr"/>
                      <a:r>
                        <a:rPr lang="en-US" sz="1800" u="none" strike="noStrike">
                          <a:effectLst/>
                        </a:rPr>
                        <a:t>Total tested</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l" rtl="0" fontAlgn="ctr"/>
                      <a:r>
                        <a:rPr lang="en-US" sz="1800" u="none" strike="noStrike">
                          <a:effectLst/>
                        </a:rPr>
                        <a:t>Total positive</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l" rtl="0" fontAlgn="ctr"/>
                      <a:r>
                        <a:rPr lang="en-US" sz="1800" u="none" strike="noStrike">
                          <a:effectLst/>
                        </a:rPr>
                        <a:t>% positive</a:t>
                      </a:r>
                      <a:endParaRPr lang="en-US" sz="1800" b="0" i="0" u="none" strike="noStrike">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3339515119"/>
                  </a:ext>
                </a:extLst>
              </a:tr>
              <a:tr h="431800">
                <a:tc>
                  <a:txBody>
                    <a:bodyPr/>
                    <a:lstStyle/>
                    <a:p>
                      <a:pPr algn="l" rtl="0" fontAlgn="ctr"/>
                      <a:r>
                        <a:rPr lang="en-US" sz="1800" u="none" strike="noStrike">
                          <a:effectLst/>
                        </a:rPr>
                        <a:t>Leptospira spp.</a:t>
                      </a:r>
                      <a:endParaRPr lang="en-US" sz="1800" b="1"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224</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39</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17.41</a:t>
                      </a:r>
                      <a:endParaRPr lang="en-US" sz="1800" b="0" i="0" u="none" strike="noStrike" dirty="0">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42</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26</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61.9</a:t>
                      </a:r>
                      <a:endParaRPr lang="en-US" sz="1800" b="0" i="0" u="none" strike="noStrike">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2379108938"/>
                  </a:ext>
                </a:extLst>
              </a:tr>
              <a:tr h="431800">
                <a:tc>
                  <a:txBody>
                    <a:bodyPr/>
                    <a:lstStyle/>
                    <a:p>
                      <a:pPr algn="l" rtl="0" fontAlgn="ctr"/>
                      <a:r>
                        <a:rPr lang="en-US" sz="1800" u="none" strike="noStrike">
                          <a:effectLst/>
                        </a:rPr>
                        <a:t>Anaplasma phagocytophilum</a:t>
                      </a:r>
                      <a:endParaRPr lang="en-US" sz="1800" b="1"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71</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6</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8.45</a:t>
                      </a:r>
                      <a:endParaRPr lang="en-US" sz="1800" b="0" i="0" u="none" strike="noStrike" dirty="0">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13</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5</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38.46</a:t>
                      </a:r>
                      <a:endParaRPr lang="en-US" sz="1800" b="0" i="0" u="none" strike="noStrike">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3237973554"/>
                  </a:ext>
                </a:extLst>
              </a:tr>
              <a:tr h="431800">
                <a:tc>
                  <a:txBody>
                    <a:bodyPr/>
                    <a:lstStyle/>
                    <a:p>
                      <a:pPr algn="l" rtl="0" fontAlgn="ctr"/>
                      <a:r>
                        <a:rPr lang="en-US" sz="1800" u="none" strike="noStrike">
                          <a:effectLst/>
                        </a:rPr>
                        <a:t>Coxiella burnetii</a:t>
                      </a:r>
                      <a:endParaRPr lang="en-US" sz="1800" b="1"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39</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8</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20.51</a:t>
                      </a:r>
                      <a:endParaRPr lang="en-US" sz="1800" b="0" i="0" u="none" strike="noStrike" dirty="0">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13</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5</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38.46</a:t>
                      </a:r>
                      <a:endParaRPr lang="en-US" sz="1800" b="0" i="0" u="none" strike="noStrike">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970725807"/>
                  </a:ext>
                </a:extLst>
              </a:tr>
              <a:tr h="431800">
                <a:tc>
                  <a:txBody>
                    <a:bodyPr/>
                    <a:lstStyle/>
                    <a:p>
                      <a:pPr algn="l" rtl="0" fontAlgn="ctr"/>
                      <a:r>
                        <a:rPr lang="en-US" sz="1800" u="none" strike="noStrike">
                          <a:effectLst/>
                        </a:rPr>
                        <a:t>Orientia tsutsugamushi</a:t>
                      </a:r>
                      <a:endParaRPr lang="en-US" sz="1800" b="1"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71</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4</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5.63</a:t>
                      </a:r>
                      <a:endParaRPr lang="en-US" sz="1800" b="0" i="0" u="none" strike="noStrike" dirty="0">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13</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4</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30.77</a:t>
                      </a:r>
                      <a:endParaRPr lang="en-US" sz="1800" b="0" i="0" u="none" strike="noStrike">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2277434574"/>
                  </a:ext>
                </a:extLst>
              </a:tr>
              <a:tr h="431800">
                <a:tc>
                  <a:txBody>
                    <a:bodyPr/>
                    <a:lstStyle/>
                    <a:p>
                      <a:pPr algn="l" rtl="0" fontAlgn="ctr"/>
                      <a:r>
                        <a:rPr lang="en-US" sz="1800" u="none" strike="noStrike">
                          <a:effectLst/>
                        </a:rPr>
                        <a:t>Rickettsia spp.</a:t>
                      </a:r>
                      <a:endParaRPr lang="en-US" sz="1800" b="1"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156</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1.92</a:t>
                      </a:r>
                      <a:endParaRPr lang="en-US" sz="1800" b="0" i="0" u="none" strike="noStrike" dirty="0">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22</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3</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13.64</a:t>
                      </a:r>
                      <a:endParaRPr lang="en-US" sz="1800" b="0" i="0" u="none" strike="noStrike">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3462523654"/>
                  </a:ext>
                </a:extLst>
              </a:tr>
              <a:tr h="431800">
                <a:tc>
                  <a:txBody>
                    <a:bodyPr/>
                    <a:lstStyle/>
                    <a:p>
                      <a:pPr algn="l" rtl="0" fontAlgn="ctr"/>
                      <a:r>
                        <a:rPr lang="en-US" sz="1800" u="none" strike="noStrike">
                          <a:effectLst/>
                        </a:rPr>
                        <a:t>Angiostrongylus cantonensis</a:t>
                      </a:r>
                      <a:endParaRPr lang="en-US" sz="1800" b="1"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149</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0.67</a:t>
                      </a:r>
                      <a:endParaRPr lang="en-US" sz="1800" b="0" i="0" u="none" strike="noStrike" dirty="0">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13</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a:effectLst/>
                        </a:rPr>
                        <a:t>1</a:t>
                      </a:r>
                      <a:endParaRPr lang="en-US" sz="1800" b="0" i="0" u="none" strike="noStrike">
                        <a:solidFill>
                          <a:srgbClr val="000000"/>
                        </a:solidFill>
                        <a:effectLst/>
                        <a:latin typeface="Garamond" panose="02020404030301010803" pitchFamily="18" charset="0"/>
                      </a:endParaRPr>
                    </a:p>
                  </a:txBody>
                  <a:tcPr marL="6350" marR="6350" marT="6350" marB="0" anchor="ctr"/>
                </a:tc>
                <a:tc>
                  <a:txBody>
                    <a:bodyPr/>
                    <a:lstStyle/>
                    <a:p>
                      <a:pPr algn="r" rtl="0" fontAlgn="ctr"/>
                      <a:r>
                        <a:rPr lang="en-US" sz="1800" u="none" strike="noStrike" dirty="0">
                          <a:effectLst/>
                        </a:rPr>
                        <a:t>7.69</a:t>
                      </a:r>
                      <a:endParaRPr lang="en-US" sz="1800" b="0" i="0" u="none" strike="noStrike" dirty="0">
                        <a:solidFill>
                          <a:srgbClr val="000000"/>
                        </a:solidFill>
                        <a:effectLst/>
                        <a:latin typeface="Garamond" panose="02020404030301010803" pitchFamily="18" charset="0"/>
                      </a:endParaRPr>
                    </a:p>
                  </a:txBody>
                  <a:tcPr marL="6350" marR="6350" marT="6350" marB="0" anchor="ctr"/>
                </a:tc>
                <a:extLst>
                  <a:ext uri="{0D108BD9-81ED-4DB2-BD59-A6C34878D82A}">
                    <a16:rowId xmlns:a16="http://schemas.microsoft.com/office/drawing/2014/main" val="2854594517"/>
                  </a:ext>
                </a:extLst>
              </a:tr>
            </a:tbl>
          </a:graphicData>
        </a:graphic>
      </p:graphicFrame>
    </p:spTree>
    <p:extLst>
      <p:ext uri="{BB962C8B-B14F-4D97-AF65-F5344CB8AC3E}">
        <p14:creationId xmlns:p14="http://schemas.microsoft.com/office/powerpoint/2010/main" val="256670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con&#10;&#10;Description automatically generated">
            <a:extLst>
              <a:ext uri="{FF2B5EF4-FFF2-40B4-BE49-F238E27FC236}">
                <a16:creationId xmlns:a16="http://schemas.microsoft.com/office/drawing/2014/main" id="{C57A2D16-FE95-0D33-B833-61DCE18B0749}"/>
              </a:ext>
            </a:extLst>
          </p:cNvPr>
          <p:cNvPicPr>
            <a:picLocks noChangeAspect="1"/>
          </p:cNvPicPr>
          <p:nvPr/>
        </p:nvPicPr>
        <p:blipFill>
          <a:blip r:embed="rId3"/>
          <a:stretch>
            <a:fillRect/>
          </a:stretch>
        </p:blipFill>
        <p:spPr>
          <a:xfrm>
            <a:off x="9448800" y="6321287"/>
            <a:ext cx="2743200" cy="536713"/>
          </a:xfrm>
          <a:prstGeom prst="rect">
            <a:avLst/>
          </a:prstGeom>
        </p:spPr>
      </p:pic>
      <p:pic>
        <p:nvPicPr>
          <p:cNvPr id="6" name="Picture 2">
            <a:extLst>
              <a:ext uri="{FF2B5EF4-FFF2-40B4-BE49-F238E27FC236}">
                <a16:creationId xmlns:a16="http://schemas.microsoft.com/office/drawing/2014/main" id="{2B1F5C10-4EF8-171F-0F8F-60232C4F4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005" y="882530"/>
            <a:ext cx="6112449" cy="4056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BF7BC0-511D-9BDE-8560-13707E9BF157}"/>
              </a:ext>
            </a:extLst>
          </p:cNvPr>
          <p:cNvSpPr txBox="1"/>
          <p:nvPr/>
        </p:nvSpPr>
        <p:spPr>
          <a:xfrm>
            <a:off x="448018" y="1587117"/>
            <a:ext cx="5139159" cy="4524315"/>
          </a:xfrm>
          <a:prstGeom prst="rect">
            <a:avLst/>
          </a:prstGeom>
          <a:noFill/>
        </p:spPr>
        <p:txBody>
          <a:bodyPr wrap="square">
            <a:spAutoFit/>
          </a:bodyPr>
          <a:lstStyle/>
          <a:p>
            <a:r>
              <a:rPr lang="en-US" sz="2400" dirty="0">
                <a:solidFill>
                  <a:srgbClr val="202020"/>
                </a:solidFill>
                <a:latin typeface="Garamond" panose="02020404030301010803" pitchFamily="18" charset="0"/>
                <a:ea typeface="Phetsarath OT" panose="02000500000000000000" pitchFamily="2" charset="2"/>
                <a:cs typeface="Phetsarath OT" panose="02000500000000000000" pitchFamily="2" charset="2"/>
              </a:rPr>
              <a:t>21visited in 7 wildlife hotspot markets</a:t>
            </a:r>
            <a:r>
              <a:rPr lang="lo-LA" sz="2400" dirty="0">
                <a:solidFill>
                  <a:srgbClr val="202020"/>
                </a:solidFill>
                <a:latin typeface="Garamond" panose="02020404030301010803" pitchFamily="18" charset="0"/>
                <a:ea typeface="Phetsarath OT" panose="02000500000000000000" pitchFamily="2" charset="2"/>
                <a:cs typeface="Phetsarath OT" panose="02000500000000000000" pitchFamily="2" charset="2"/>
              </a:rPr>
              <a:t> </a:t>
            </a:r>
            <a:endParaRPr lang="en-US" sz="2400" dirty="0">
              <a:solidFill>
                <a:srgbClr val="202020"/>
              </a:solidFill>
              <a:latin typeface="Garamond" panose="02020404030301010803" pitchFamily="18" charset="0"/>
              <a:ea typeface="Phetsarath OT" panose="02000500000000000000" pitchFamily="2" charset="2"/>
              <a:cs typeface="Phetsarath OT" panose="02000500000000000000" pitchFamily="2" charset="2"/>
            </a:endParaRPr>
          </a:p>
          <a:p>
            <a:pPr marL="342900" indent="-342900">
              <a:buFont typeface="Arial" panose="020B0604020202020204" pitchFamily="34" charset="0"/>
              <a:buChar char="•"/>
            </a:pPr>
            <a:r>
              <a:rPr lang="en-US" sz="2400" b="0" i="0" dirty="0">
                <a:solidFill>
                  <a:srgbClr val="202020"/>
                </a:solidFill>
                <a:effectLst/>
                <a:latin typeface="Garamond" panose="02020404030301010803" pitchFamily="18" charset="0"/>
                <a:ea typeface="Phetsarath OT" panose="02000500000000000000" pitchFamily="2" charset="2"/>
                <a:cs typeface="Phetsarath OT" panose="02000500000000000000" pitchFamily="2" charset="2"/>
              </a:rPr>
              <a:t>6,609 individual wild animals or an estimated 2,066 kg of biomass were observed for sale.</a:t>
            </a:r>
          </a:p>
          <a:p>
            <a:pPr marL="342900" indent="-342900">
              <a:buFont typeface="Arial" panose="020B0604020202020204" pitchFamily="34" charset="0"/>
              <a:buChar char="•"/>
            </a:pPr>
            <a:r>
              <a:rPr lang="en-US" sz="2400" b="0" i="0" dirty="0">
                <a:solidFill>
                  <a:srgbClr val="000000"/>
                </a:solidFill>
                <a:effectLst/>
                <a:latin typeface="Garamond" panose="02020404030301010803" pitchFamily="18" charset="0"/>
              </a:rPr>
              <a:t>2,021 individual mammals (30.6%), 3,074 birds (46.5%) and 1,514 reptiles (22.9%).</a:t>
            </a:r>
          </a:p>
          <a:p>
            <a:pPr marL="342900" indent="-342900">
              <a:buFont typeface="Arial" panose="020B0604020202020204" pitchFamily="34" charset="0"/>
              <a:buChar char="•"/>
            </a:pPr>
            <a:r>
              <a:rPr lang="en-US" sz="2400" b="0" i="0" dirty="0">
                <a:solidFill>
                  <a:srgbClr val="202020"/>
                </a:solidFill>
                <a:effectLst/>
                <a:latin typeface="Garamond" panose="02020404030301010803" pitchFamily="18" charset="0"/>
                <a:ea typeface="Phetsarath OT" panose="02000500000000000000" pitchFamily="2" charset="2"/>
                <a:cs typeface="Phetsarath OT" panose="02000500000000000000" pitchFamily="2" charset="2"/>
              </a:rPr>
              <a:t>Of the m</a:t>
            </a:r>
            <a:r>
              <a:rPr lang="en-US" sz="2400" b="0" i="0" dirty="0">
                <a:solidFill>
                  <a:srgbClr val="333333"/>
                </a:solidFill>
                <a:effectLst/>
                <a:latin typeface="Garamond" panose="02020404030301010803" pitchFamily="18" charset="0"/>
              </a:rPr>
              <a:t>ammals </a:t>
            </a:r>
            <a:r>
              <a:rPr lang="en-US" sz="2400" b="0" i="0" dirty="0">
                <a:solidFill>
                  <a:srgbClr val="000000"/>
                </a:solidFill>
                <a:effectLst/>
                <a:latin typeface="Garamond" panose="02020404030301010803" pitchFamily="18" charset="0"/>
              </a:rPr>
              <a:t>(21 genera from 12 families) that are capable of hosting 36 significant zoonoses: Rabies, SARS, leptospirosis and Mycobacterium tuberculosis…</a:t>
            </a:r>
            <a:endParaRPr lang="lo-LA" sz="2400" dirty="0">
              <a:solidFill>
                <a:srgbClr val="202020"/>
              </a:solidFill>
              <a:latin typeface="Garamond" panose="02020404030301010803" pitchFamily="18" charset="0"/>
              <a:ea typeface="Phetsarath OT" panose="02000500000000000000" pitchFamily="2" charset="2"/>
              <a:cs typeface="Phetsarath OT" panose="02000500000000000000" pitchFamily="2" charset="2"/>
            </a:endParaRPr>
          </a:p>
        </p:txBody>
      </p:sp>
      <p:sp>
        <p:nvSpPr>
          <p:cNvPr id="8" name="Rectangle 7">
            <a:extLst>
              <a:ext uri="{FF2B5EF4-FFF2-40B4-BE49-F238E27FC236}">
                <a16:creationId xmlns:a16="http://schemas.microsoft.com/office/drawing/2014/main" id="{21C17343-258F-D6CA-F95B-70C9982AACA4}"/>
              </a:ext>
            </a:extLst>
          </p:cNvPr>
          <p:cNvSpPr>
            <a:spLocks noChangeArrowheads="1"/>
          </p:cNvSpPr>
          <p:nvPr/>
        </p:nvSpPr>
        <p:spPr bwMode="auto">
          <a:xfrm>
            <a:off x="6096000" y="5144473"/>
            <a:ext cx="56479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sz="2000" b="0" i="0" dirty="0">
                <a:solidFill>
                  <a:srgbClr val="111111"/>
                </a:solidFill>
                <a:effectLst/>
                <a:latin typeface="Roboto" panose="02000000000000000000" pitchFamily="2" charset="0"/>
              </a:rPr>
              <a:t>Average number of alive or fresh dead animals per day for markets</a:t>
            </a:r>
          </a:p>
        </p:txBody>
      </p:sp>
      <p:sp>
        <p:nvSpPr>
          <p:cNvPr id="9" name="TextBox 8">
            <a:extLst>
              <a:ext uri="{FF2B5EF4-FFF2-40B4-BE49-F238E27FC236}">
                <a16:creationId xmlns:a16="http://schemas.microsoft.com/office/drawing/2014/main" id="{C6ADC017-E841-AEF1-15AC-F9E76A4B4ED1}"/>
              </a:ext>
            </a:extLst>
          </p:cNvPr>
          <p:cNvSpPr txBox="1"/>
          <p:nvPr/>
        </p:nvSpPr>
        <p:spPr>
          <a:xfrm>
            <a:off x="448018" y="513198"/>
            <a:ext cx="6097836" cy="707886"/>
          </a:xfrm>
          <a:prstGeom prst="rect">
            <a:avLst/>
          </a:prstGeom>
          <a:noFill/>
        </p:spPr>
        <p:txBody>
          <a:bodyPr wrap="square">
            <a:spAutoFit/>
          </a:bodyPr>
          <a:lstStyle/>
          <a:p>
            <a:r>
              <a:rPr lang="en-US" sz="4000" dirty="0">
                <a:solidFill>
                  <a:srgbClr val="3333CC"/>
                </a:solidFill>
                <a:latin typeface="Garamond" panose="02020404030301010803" pitchFamily="18" charset="0"/>
              </a:rPr>
              <a:t>Wildlife Trade Survey</a:t>
            </a:r>
          </a:p>
        </p:txBody>
      </p:sp>
    </p:spTree>
    <p:extLst>
      <p:ext uri="{BB962C8B-B14F-4D97-AF65-F5344CB8AC3E}">
        <p14:creationId xmlns:p14="http://schemas.microsoft.com/office/powerpoint/2010/main" val="3212257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Pruvot\Downloads\LACANET LOGO.jpg">
            <a:extLst>
              <a:ext uri="{FF2B5EF4-FFF2-40B4-BE49-F238E27FC236}">
                <a16:creationId xmlns:a16="http://schemas.microsoft.com/office/drawing/2014/main" id="{C794D619-BE0B-88C6-0516-7E4D2852F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457" y="70856"/>
            <a:ext cx="1494905" cy="76734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43D0E28F-1B46-20BB-9E41-05C64E51B014}"/>
              </a:ext>
            </a:extLst>
          </p:cNvPr>
          <p:cNvSpPr txBox="1">
            <a:spLocks/>
          </p:cNvSpPr>
          <p:nvPr/>
        </p:nvSpPr>
        <p:spPr>
          <a:xfrm>
            <a:off x="838200" y="1584450"/>
            <a:ext cx="10744200" cy="4826000"/>
          </a:xfrm>
          <a:prstGeom prst="rect">
            <a:avLst/>
          </a:prstGeom>
        </p:spPr>
        <p:txBody>
          <a:bodyPr vert="horz" lIns="91440" tIns="45720" rIns="91440" bIns="45720" rtlCol="0" anchor="t">
            <a:noAutofit/>
          </a:bodyPr>
          <a:lstStyle>
            <a:lvl1pPr marL="408325" indent="-408325" algn="l" defTabSz="544432" rtl="0" eaLnBrk="1" latinLnBrk="0" hangingPunct="1">
              <a:lnSpc>
                <a:spcPct val="90000"/>
              </a:lnSpc>
              <a:spcBef>
                <a:spcPct val="20000"/>
              </a:spcBef>
              <a:buFont typeface="Arial"/>
              <a:buChar char="•"/>
              <a:defRPr sz="3800" kern="1200">
                <a:solidFill>
                  <a:schemeClr val="tx1"/>
                </a:solidFill>
                <a:latin typeface="+mn-lt"/>
                <a:ea typeface="+mn-ea"/>
                <a:cs typeface="+mn-cs"/>
              </a:defRPr>
            </a:lvl1pPr>
            <a:lvl2pPr marL="884703" indent="-340271" algn="l" defTabSz="544432" rtl="0" eaLnBrk="1" latinLnBrk="0" hangingPunct="1">
              <a:lnSpc>
                <a:spcPct val="90000"/>
              </a:lnSpc>
              <a:spcBef>
                <a:spcPct val="20000"/>
              </a:spcBef>
              <a:buFont typeface="Arial"/>
              <a:buChar char="–"/>
              <a:defRPr sz="3300" kern="1200">
                <a:solidFill>
                  <a:schemeClr val="tx1"/>
                </a:solidFill>
                <a:latin typeface="+mn-lt"/>
                <a:ea typeface="+mn-ea"/>
                <a:cs typeface="+mn-cs"/>
              </a:defRPr>
            </a:lvl2pPr>
            <a:lvl3pPr marL="1361082" indent="-272216" algn="l" defTabSz="544432" rtl="0" eaLnBrk="1" latinLnBrk="0" hangingPunct="1">
              <a:lnSpc>
                <a:spcPct val="90000"/>
              </a:lnSpc>
              <a:spcBef>
                <a:spcPct val="20000"/>
              </a:spcBef>
              <a:buFont typeface="Arial"/>
              <a:buChar char="•"/>
              <a:defRPr sz="2800" kern="1200">
                <a:solidFill>
                  <a:schemeClr val="tx1"/>
                </a:solidFill>
                <a:latin typeface="+mn-lt"/>
                <a:ea typeface="+mn-ea"/>
                <a:cs typeface="+mn-cs"/>
              </a:defRPr>
            </a:lvl3pPr>
            <a:lvl4pPr marL="1905515" indent="-272216" algn="l" defTabSz="544432" rtl="0" eaLnBrk="1" latinLnBrk="0" hangingPunct="1">
              <a:lnSpc>
                <a:spcPct val="90000"/>
              </a:lnSpc>
              <a:spcBef>
                <a:spcPct val="20000"/>
              </a:spcBef>
              <a:buFont typeface="Arial"/>
              <a:buChar char="–"/>
              <a:defRPr sz="2400" kern="1200">
                <a:solidFill>
                  <a:schemeClr val="tx1"/>
                </a:solidFill>
                <a:latin typeface="+mn-lt"/>
                <a:ea typeface="+mn-ea"/>
                <a:cs typeface="+mn-cs"/>
              </a:defRPr>
            </a:lvl4pPr>
            <a:lvl5pPr marL="2449947" indent="-272216" algn="l" defTabSz="544432" rtl="0" eaLnBrk="1" latinLnBrk="0" hangingPunct="1">
              <a:lnSpc>
                <a:spcPct val="90000"/>
              </a:lnSpc>
              <a:spcBef>
                <a:spcPct val="20000"/>
              </a:spcBef>
              <a:buFont typeface="Arial"/>
              <a:buChar char="»"/>
              <a:defRPr sz="2400" kern="1200">
                <a:solidFill>
                  <a:schemeClr val="tx1"/>
                </a:solidFill>
                <a:latin typeface="+mn-lt"/>
                <a:ea typeface="+mn-ea"/>
                <a:cs typeface="+mn-cs"/>
              </a:defRPr>
            </a:lvl5pPr>
            <a:lvl6pPr marL="2994380" indent="-272216" algn="l" defTabSz="544432" rtl="0" eaLnBrk="1" latinLnBrk="0" hangingPunct="1">
              <a:lnSpc>
                <a:spcPct val="90000"/>
              </a:lnSpc>
              <a:spcBef>
                <a:spcPct val="20000"/>
              </a:spcBef>
              <a:buFont typeface="Arial"/>
              <a:buChar char="•"/>
              <a:defRPr sz="2400" kern="1200">
                <a:solidFill>
                  <a:schemeClr val="tx1"/>
                </a:solidFill>
                <a:latin typeface="+mn-lt"/>
                <a:ea typeface="+mn-ea"/>
                <a:cs typeface="+mn-cs"/>
              </a:defRPr>
            </a:lvl6pPr>
            <a:lvl7pPr marL="3538812" indent="-272216" algn="l" defTabSz="544432" rtl="0" eaLnBrk="1" latinLnBrk="0" hangingPunct="1">
              <a:lnSpc>
                <a:spcPct val="90000"/>
              </a:lnSpc>
              <a:spcBef>
                <a:spcPct val="20000"/>
              </a:spcBef>
              <a:buFont typeface="Arial"/>
              <a:buChar char="•"/>
              <a:defRPr sz="2400" kern="1200">
                <a:solidFill>
                  <a:schemeClr val="tx1"/>
                </a:solidFill>
                <a:latin typeface="+mn-lt"/>
                <a:ea typeface="+mn-ea"/>
                <a:cs typeface="+mn-cs"/>
              </a:defRPr>
            </a:lvl7pPr>
            <a:lvl8pPr marL="4083245" indent="-272216" algn="l" defTabSz="544432" rtl="0" eaLnBrk="1" latinLnBrk="0" hangingPunct="1">
              <a:lnSpc>
                <a:spcPct val="90000"/>
              </a:lnSpc>
              <a:spcBef>
                <a:spcPct val="20000"/>
              </a:spcBef>
              <a:buFont typeface="Arial"/>
              <a:buChar char="•"/>
              <a:defRPr sz="2400" kern="1200">
                <a:solidFill>
                  <a:schemeClr val="tx1"/>
                </a:solidFill>
                <a:latin typeface="+mn-lt"/>
                <a:ea typeface="+mn-ea"/>
                <a:cs typeface="+mn-cs"/>
              </a:defRPr>
            </a:lvl8pPr>
            <a:lvl9pPr marL="4627678" indent="-272216" algn="l" defTabSz="544432" rtl="0" eaLnBrk="1" latinLnBrk="0" hangingPunct="1">
              <a:lnSpc>
                <a:spcPct val="90000"/>
              </a:lnSpc>
              <a:spcBef>
                <a:spcPct val="20000"/>
              </a:spcBef>
              <a:buFont typeface="Arial"/>
              <a:buChar char="•"/>
              <a:defRPr sz="2400" kern="1200">
                <a:solidFill>
                  <a:schemeClr val="tx1"/>
                </a:solidFill>
                <a:latin typeface="+mn-lt"/>
                <a:ea typeface="+mn-ea"/>
                <a:cs typeface="+mn-cs"/>
              </a:defRPr>
            </a:lvl9pPr>
          </a:lstStyle>
          <a:p>
            <a:pPr marL="408305" indent="-408305">
              <a:buFont typeface="Arial" panose="020B0604020202020204" pitchFamily="34" charset="0"/>
              <a:buChar char="•"/>
            </a:pPr>
            <a:endParaRPr lang="en-US" sz="2800">
              <a:solidFill>
                <a:schemeClr val="tx2">
                  <a:lumMod val="75000"/>
                </a:schemeClr>
              </a:solidFill>
              <a:latin typeface="Garamond" panose="02020404030301010803" pitchFamily="18" charset="0"/>
              <a:cs typeface="Times New Roman"/>
            </a:endParaRPr>
          </a:p>
          <a:p>
            <a:pPr marL="0" indent="0">
              <a:buFont typeface="Arial"/>
              <a:buNone/>
            </a:pPr>
            <a:endParaRPr lang="en-US" sz="2800">
              <a:solidFill>
                <a:schemeClr val="tx2">
                  <a:lumMod val="75000"/>
                </a:schemeClr>
              </a:solidFill>
              <a:latin typeface="Garamond" panose="02020404030301010803" pitchFamily="18" charset="0"/>
              <a:cs typeface="Times New Roman"/>
            </a:endParaRPr>
          </a:p>
          <a:p>
            <a:pPr marL="0" indent="0">
              <a:buFont typeface="Arial"/>
              <a:buNone/>
            </a:pPr>
            <a:endParaRPr lang="en-US" sz="2800" dirty="0">
              <a:solidFill>
                <a:schemeClr val="tx2">
                  <a:lumMod val="75000"/>
                </a:schemeClr>
              </a:solidFill>
              <a:latin typeface="Garamond" panose="02020404030301010803" pitchFamily="18" charset="0"/>
              <a:cs typeface="Times New Roman"/>
            </a:endParaRPr>
          </a:p>
        </p:txBody>
      </p:sp>
      <p:sp>
        <p:nvSpPr>
          <p:cNvPr id="6" name="Content Placeholder 2">
            <a:extLst>
              <a:ext uri="{FF2B5EF4-FFF2-40B4-BE49-F238E27FC236}">
                <a16:creationId xmlns:a16="http://schemas.microsoft.com/office/drawing/2014/main" id="{DDCE61E4-5427-963C-DAD2-5918BB2B5DE1}"/>
              </a:ext>
            </a:extLst>
          </p:cNvPr>
          <p:cNvSpPr txBox="1">
            <a:spLocks/>
          </p:cNvSpPr>
          <p:nvPr/>
        </p:nvSpPr>
        <p:spPr>
          <a:xfrm>
            <a:off x="310450" y="2941004"/>
            <a:ext cx="5188188" cy="8120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latin typeface="Garamond" panose="02020404030301010803" pitchFamily="18" charset="0"/>
              </a:rPr>
              <a:t>Contact rates with wildlife</a:t>
            </a:r>
          </a:p>
          <a:p>
            <a:endParaRPr lang="en-US" sz="2400" dirty="0">
              <a:solidFill>
                <a:schemeClr val="tx2">
                  <a:lumMod val="75000"/>
                </a:schemeClr>
              </a:solidFill>
              <a:latin typeface="Garamond" panose="02020404030301010803" pitchFamily="18" charset="0"/>
              <a:ea typeface="Phetsarath OT" panose="02000500000000000000" pitchFamily="2" charset="2"/>
              <a:cs typeface="Phetsarath OT" panose="02000500000000000000" pitchFamily="2" charset="2"/>
            </a:endParaRPr>
          </a:p>
        </p:txBody>
      </p:sp>
      <p:sp>
        <p:nvSpPr>
          <p:cNvPr id="7" name="TextBox 6">
            <a:extLst>
              <a:ext uri="{FF2B5EF4-FFF2-40B4-BE49-F238E27FC236}">
                <a16:creationId xmlns:a16="http://schemas.microsoft.com/office/drawing/2014/main" id="{A0B5BC96-92D4-DFB7-A93B-4F0683966F96}"/>
              </a:ext>
            </a:extLst>
          </p:cNvPr>
          <p:cNvSpPr txBox="1"/>
          <p:nvPr/>
        </p:nvSpPr>
        <p:spPr>
          <a:xfrm>
            <a:off x="336565" y="3813049"/>
            <a:ext cx="6425502" cy="1477328"/>
          </a:xfrm>
          <a:prstGeom prst="rect">
            <a:avLst/>
          </a:prstGeom>
          <a:noFill/>
        </p:spPr>
        <p:txBody>
          <a:bodyPr wrap="square" rtlCol="0">
            <a:spAutoFit/>
          </a:bodyPr>
          <a:lstStyle/>
          <a:p>
            <a:r>
              <a:rPr lang="en-US" b="1" dirty="0">
                <a:solidFill>
                  <a:schemeClr val="tx2">
                    <a:lumMod val="75000"/>
                  </a:schemeClr>
                </a:solidFill>
                <a:latin typeface="Garamond" panose="02020404030301010803" pitchFamily="18" charset="0"/>
              </a:rPr>
              <a:t>53h observation</a:t>
            </a:r>
          </a:p>
          <a:p>
            <a:r>
              <a:rPr lang="en-US" b="1" dirty="0">
                <a:solidFill>
                  <a:schemeClr val="tx2">
                    <a:lumMod val="75000"/>
                  </a:schemeClr>
                </a:solidFill>
                <a:latin typeface="Garamond" panose="02020404030301010803" pitchFamily="18" charset="0"/>
              </a:rPr>
              <a:t>211 </a:t>
            </a:r>
            <a:r>
              <a:rPr lang="en-US" b="1" dirty="0" err="1">
                <a:solidFill>
                  <a:schemeClr val="tx2">
                    <a:lumMod val="75000"/>
                  </a:schemeClr>
                </a:solidFill>
                <a:latin typeface="Garamond" panose="02020404030301010803" pitchFamily="18" charset="0"/>
              </a:rPr>
              <a:t>animal.hours</a:t>
            </a:r>
            <a:r>
              <a:rPr lang="en-US" b="1" dirty="0">
                <a:solidFill>
                  <a:schemeClr val="tx2">
                    <a:lumMod val="75000"/>
                  </a:schemeClr>
                </a:solidFill>
                <a:latin typeface="Garamond" panose="02020404030301010803" pitchFamily="18" charset="0"/>
              </a:rPr>
              <a:t>       </a:t>
            </a:r>
            <a:r>
              <a:rPr lang="lo-LA" b="1" dirty="0">
                <a:solidFill>
                  <a:schemeClr val="tx2">
                    <a:lumMod val="75000"/>
                  </a:schemeClr>
                </a:solidFill>
                <a:latin typeface="Garamond" panose="02020404030301010803" pitchFamily="18" charset="0"/>
              </a:rPr>
              <a:t>  </a:t>
            </a:r>
            <a:r>
              <a:rPr lang="en-US" b="1" dirty="0">
                <a:solidFill>
                  <a:schemeClr val="tx2">
                    <a:lumMod val="75000"/>
                  </a:schemeClr>
                </a:solidFill>
                <a:latin typeface="Garamond" panose="02020404030301010803" pitchFamily="18" charset="0"/>
              </a:rPr>
              <a:t>7 contacts/</a:t>
            </a:r>
            <a:r>
              <a:rPr lang="en-US" b="1" dirty="0" err="1">
                <a:solidFill>
                  <a:schemeClr val="tx2">
                    <a:lumMod val="75000"/>
                  </a:schemeClr>
                </a:solidFill>
                <a:latin typeface="Garamond" panose="02020404030301010803" pitchFamily="18" charset="0"/>
              </a:rPr>
              <a:t>animal.hour</a:t>
            </a:r>
            <a:endParaRPr lang="en-US" b="1" dirty="0">
              <a:solidFill>
                <a:schemeClr val="tx2">
                  <a:lumMod val="75000"/>
                </a:schemeClr>
              </a:solidFill>
              <a:latin typeface="Garamond" panose="02020404030301010803" pitchFamily="18" charset="0"/>
            </a:endParaRPr>
          </a:p>
          <a:p>
            <a:r>
              <a:rPr lang="en-US" b="1" dirty="0">
                <a:solidFill>
                  <a:schemeClr val="tx2">
                    <a:lumMod val="75000"/>
                  </a:schemeClr>
                </a:solidFill>
                <a:latin typeface="Garamond" panose="02020404030301010803" pitchFamily="18" charset="0"/>
              </a:rPr>
              <a:t>1484 contacts</a:t>
            </a:r>
          </a:p>
          <a:p>
            <a:endParaRPr lang="en-US" b="1" dirty="0">
              <a:solidFill>
                <a:schemeClr val="tx2">
                  <a:lumMod val="75000"/>
                </a:schemeClr>
              </a:solidFill>
              <a:latin typeface="Garamond" panose="02020404030301010803" pitchFamily="18" charset="0"/>
            </a:endParaRPr>
          </a:p>
          <a:p>
            <a:endParaRPr lang="en-US" b="1" dirty="0">
              <a:solidFill>
                <a:schemeClr val="tx2">
                  <a:lumMod val="75000"/>
                </a:schemeClr>
              </a:solidFill>
              <a:latin typeface="Garamond" panose="02020404030301010803" pitchFamily="18" charset="0"/>
            </a:endParaRPr>
          </a:p>
        </p:txBody>
      </p:sp>
      <p:sp>
        <p:nvSpPr>
          <p:cNvPr id="8" name="Right Brace 7">
            <a:extLst>
              <a:ext uri="{FF2B5EF4-FFF2-40B4-BE49-F238E27FC236}">
                <a16:creationId xmlns:a16="http://schemas.microsoft.com/office/drawing/2014/main" id="{76720FAB-D7F0-2107-114B-251EF025FD10}"/>
              </a:ext>
            </a:extLst>
          </p:cNvPr>
          <p:cNvSpPr/>
          <p:nvPr/>
        </p:nvSpPr>
        <p:spPr>
          <a:xfrm>
            <a:off x="2124290" y="3770784"/>
            <a:ext cx="297886" cy="10277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latin typeface="Garamond" panose="02020404030301010803" pitchFamily="18" charset="0"/>
            </a:endParaRPr>
          </a:p>
        </p:txBody>
      </p:sp>
      <p:sp>
        <p:nvSpPr>
          <p:cNvPr id="9" name="TextBox 8">
            <a:extLst>
              <a:ext uri="{FF2B5EF4-FFF2-40B4-BE49-F238E27FC236}">
                <a16:creationId xmlns:a16="http://schemas.microsoft.com/office/drawing/2014/main" id="{6009B3B7-B50F-AED3-95A6-987DCF342B4C}"/>
              </a:ext>
            </a:extLst>
          </p:cNvPr>
          <p:cNvSpPr txBox="1"/>
          <p:nvPr/>
        </p:nvSpPr>
        <p:spPr>
          <a:xfrm>
            <a:off x="6096000" y="5665082"/>
            <a:ext cx="4492764" cy="923330"/>
          </a:xfrm>
          <a:prstGeom prst="rect">
            <a:avLst/>
          </a:prstGeom>
          <a:noFill/>
        </p:spPr>
        <p:txBody>
          <a:bodyPr wrap="square" rtlCol="0">
            <a:spAutoFit/>
          </a:bodyPr>
          <a:lstStyle/>
          <a:p>
            <a:r>
              <a:rPr lang="en-US" dirty="0">
                <a:solidFill>
                  <a:schemeClr val="tx2">
                    <a:lumMod val="75000"/>
                  </a:schemeClr>
                </a:solidFill>
                <a:latin typeface="Garamond" panose="02020404030301010803" pitchFamily="18" charset="0"/>
              </a:rPr>
              <a:t>Mean=2.39 contacts/animal/20min</a:t>
            </a:r>
            <a:endParaRPr lang="lo-LA" dirty="0">
              <a:solidFill>
                <a:schemeClr val="tx2">
                  <a:lumMod val="75000"/>
                </a:schemeClr>
              </a:solidFill>
              <a:latin typeface="Garamond" panose="02020404030301010803" pitchFamily="18" charset="0"/>
            </a:endParaRPr>
          </a:p>
          <a:p>
            <a:endParaRPr lang="en-US" dirty="0">
              <a:solidFill>
                <a:schemeClr val="tx2">
                  <a:lumMod val="75000"/>
                </a:schemeClr>
              </a:solidFill>
              <a:latin typeface="Garamond" panose="02020404030301010803" pitchFamily="18" charset="0"/>
            </a:endParaRPr>
          </a:p>
          <a:p>
            <a:r>
              <a:rPr lang="en-US" dirty="0">
                <a:solidFill>
                  <a:schemeClr val="tx2">
                    <a:lumMod val="75000"/>
                  </a:schemeClr>
                </a:solidFill>
                <a:latin typeface="Garamond" panose="02020404030301010803" pitchFamily="18" charset="0"/>
              </a:rPr>
              <a:t>(~7 contact/animal/hour )</a:t>
            </a:r>
          </a:p>
        </p:txBody>
      </p:sp>
      <p:sp>
        <p:nvSpPr>
          <p:cNvPr id="10" name="TextBox 9">
            <a:extLst>
              <a:ext uri="{FF2B5EF4-FFF2-40B4-BE49-F238E27FC236}">
                <a16:creationId xmlns:a16="http://schemas.microsoft.com/office/drawing/2014/main" id="{1CE70CA4-7770-E7D3-4009-417C090DAE6A}"/>
              </a:ext>
            </a:extLst>
          </p:cNvPr>
          <p:cNvSpPr txBox="1"/>
          <p:nvPr/>
        </p:nvSpPr>
        <p:spPr>
          <a:xfrm>
            <a:off x="5812245" y="1826623"/>
            <a:ext cx="6297905" cy="646331"/>
          </a:xfrm>
          <a:prstGeom prst="rect">
            <a:avLst/>
          </a:prstGeom>
          <a:noFill/>
        </p:spPr>
        <p:txBody>
          <a:bodyPr wrap="square" rtlCol="0">
            <a:spAutoFit/>
          </a:bodyPr>
          <a:lstStyle/>
          <a:p>
            <a:pPr algn="ctr"/>
            <a:r>
              <a:rPr lang="en-US" dirty="0">
                <a:latin typeface="Garamond" panose="02020404030301010803" pitchFamily="18" charset="0"/>
              </a:rPr>
              <a:t>Distribution of number of contacts per animal per 20min period </a:t>
            </a:r>
          </a:p>
          <a:p>
            <a:pPr algn="ctr"/>
            <a:r>
              <a:rPr lang="en-US" dirty="0">
                <a:solidFill>
                  <a:schemeClr val="tx2">
                    <a:lumMod val="50000"/>
                  </a:schemeClr>
                </a:solidFill>
                <a:latin typeface="Garamond" panose="02020404030301010803" pitchFamily="18" charset="0"/>
                <a:ea typeface="Phetsarath OT" panose="02000500000000000000" pitchFamily="2" charset="2"/>
                <a:cs typeface="Phetsarath OT" panose="02000500000000000000" pitchFamily="2" charset="2"/>
              </a:rPr>
              <a:t>Average contact rate per species</a:t>
            </a:r>
          </a:p>
        </p:txBody>
      </p:sp>
      <p:pic>
        <p:nvPicPr>
          <p:cNvPr id="11" name="Picture 4" descr="C:\Users\MPruvot\Google Drive\WCS\LACANET\LAO LACANET\Wildlife trade\Consumer survey questionnaire\data\update data march 2017\Rplot_fit total contact nbinom.jpeg">
            <a:extLst>
              <a:ext uri="{FF2B5EF4-FFF2-40B4-BE49-F238E27FC236}">
                <a16:creationId xmlns:a16="http://schemas.microsoft.com/office/drawing/2014/main" id="{9BC4DB8D-9205-8BE5-38AC-1BD49FE59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60" y="2551674"/>
            <a:ext cx="6505575"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 picture containing text&#10;&#10;Description automatically generated">
            <a:extLst>
              <a:ext uri="{FF2B5EF4-FFF2-40B4-BE49-F238E27FC236}">
                <a16:creationId xmlns:a16="http://schemas.microsoft.com/office/drawing/2014/main" id="{8FED7E9E-A1D2-EAF8-1387-E45914DD94F8}"/>
              </a:ext>
            </a:extLst>
          </p:cNvPr>
          <p:cNvPicPr>
            <a:picLocks noChangeAspect="1"/>
          </p:cNvPicPr>
          <p:nvPr/>
        </p:nvPicPr>
        <p:blipFill rotWithShape="1">
          <a:blip r:embed="rId5"/>
          <a:srcRect t="10739" b="35124"/>
          <a:stretch/>
        </p:blipFill>
        <p:spPr>
          <a:xfrm>
            <a:off x="98867" y="47101"/>
            <a:ext cx="5853543" cy="1842672"/>
          </a:xfrm>
          <a:prstGeom prst="rect">
            <a:avLst/>
          </a:prstGeom>
        </p:spPr>
      </p:pic>
      <p:sp>
        <p:nvSpPr>
          <p:cNvPr id="3" name="TextBox 2">
            <a:extLst>
              <a:ext uri="{FF2B5EF4-FFF2-40B4-BE49-F238E27FC236}">
                <a16:creationId xmlns:a16="http://schemas.microsoft.com/office/drawing/2014/main" id="{0EB3F96D-ACA1-E9B0-2579-E88FD44BD33D}"/>
              </a:ext>
            </a:extLst>
          </p:cNvPr>
          <p:cNvSpPr txBox="1"/>
          <p:nvPr/>
        </p:nvSpPr>
        <p:spPr>
          <a:xfrm>
            <a:off x="6210300" y="70856"/>
            <a:ext cx="6096000" cy="1200329"/>
          </a:xfrm>
          <a:prstGeom prst="rect">
            <a:avLst/>
          </a:prstGeom>
          <a:noFill/>
        </p:spPr>
        <p:txBody>
          <a:bodyPr wrap="square">
            <a:spAutoFit/>
          </a:bodyPr>
          <a:lstStyle/>
          <a:p>
            <a:r>
              <a:rPr lang="en-US" sz="3600" dirty="0">
                <a:solidFill>
                  <a:srgbClr val="3333CC"/>
                </a:solidFill>
                <a:latin typeface="Garamond" panose="02020404030301010803" pitchFamily="18" charset="0"/>
              </a:rPr>
              <a:t>How do wildlife vendor and consumer interact with wildlife?</a:t>
            </a:r>
          </a:p>
        </p:txBody>
      </p:sp>
    </p:spTree>
    <p:extLst>
      <p:ext uri="{BB962C8B-B14F-4D97-AF65-F5344CB8AC3E}">
        <p14:creationId xmlns:p14="http://schemas.microsoft.com/office/powerpoint/2010/main" val="12220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EC3BB5-0611-F818-C5C2-C2A71DD005E4}"/>
              </a:ext>
            </a:extLst>
          </p:cNvPr>
          <p:cNvSpPr>
            <a:spLocks noGrp="1"/>
          </p:cNvSpPr>
          <p:nvPr>
            <p:ph type="body" idx="1"/>
          </p:nvPr>
        </p:nvSpPr>
        <p:spPr>
          <a:xfrm>
            <a:off x="758319" y="1152525"/>
            <a:ext cx="6282101" cy="5238750"/>
          </a:xfrm>
        </p:spPr>
        <p:txBody>
          <a:bodyPr>
            <a:normAutofit lnSpcReduction="10000"/>
          </a:bodyPr>
          <a:lstStyle/>
          <a:p>
            <a:r>
              <a:rPr kumimoji="0" lang="en-US" sz="3200" b="0" i="0" u="none" strike="noStrike" kern="1200" cap="none" spc="0" normalizeH="0" baseline="0" noProof="0" dirty="0">
                <a:ln>
                  <a:noFill/>
                </a:ln>
                <a:solidFill>
                  <a:schemeClr val="tx1"/>
                </a:solidFill>
                <a:effectLst/>
                <a:uLnTx/>
                <a:uFillTx/>
                <a:latin typeface="Garamond" panose="02020404030301010803" pitchFamily="18" charset="0"/>
                <a:ea typeface="Arial" panose="020B0604020202020204" pitchFamily="34" charset="0"/>
              </a:rPr>
              <a:t>Build the technical capacity of government and local stakeholders:</a:t>
            </a:r>
          </a:p>
          <a:p>
            <a:pPr marL="342900" indent="-342900">
              <a:buFont typeface="Arial" panose="020B0604020202020204" pitchFamily="34" charset="0"/>
              <a:buChar char="•"/>
            </a:pPr>
            <a:r>
              <a:rPr lang="en-US" dirty="0">
                <a:solidFill>
                  <a:schemeClr val="tx1"/>
                </a:solidFill>
              </a:rPr>
              <a:t>Trainees from 2 landscapes: forest rangers, biodiversity monitoring, forest inspections, livestock officers,</a:t>
            </a:r>
          </a:p>
          <a:p>
            <a:pPr lvl="1"/>
            <a:r>
              <a:rPr lang="en-US" dirty="0">
                <a:solidFill>
                  <a:schemeClr val="tx1"/>
                </a:solidFill>
              </a:rPr>
              <a:t>Capacity in:</a:t>
            </a:r>
          </a:p>
          <a:p>
            <a:pPr marL="887060" lvl="1" indent="-342900">
              <a:buFont typeface="Courier New" panose="02070309020205020404" pitchFamily="49" charset="0"/>
              <a:buChar char="o"/>
            </a:pPr>
            <a:r>
              <a:rPr lang="en-US" dirty="0">
                <a:solidFill>
                  <a:schemeClr val="tx1"/>
                </a:solidFill>
              </a:rPr>
              <a:t>Inform on risk and prevention (PPE)</a:t>
            </a:r>
          </a:p>
          <a:p>
            <a:pPr marL="887060" lvl="1" indent="-342900">
              <a:buFont typeface="Courier New" panose="02070309020205020404" pitchFamily="49" charset="0"/>
              <a:buChar char="o"/>
            </a:pPr>
            <a:r>
              <a:rPr lang="en-US" dirty="0">
                <a:solidFill>
                  <a:schemeClr val="tx1"/>
                </a:solidFill>
              </a:rPr>
              <a:t>Report of wildlife mortality/morbidity</a:t>
            </a:r>
          </a:p>
          <a:p>
            <a:pPr marL="887060" lvl="1" indent="-342900">
              <a:buFont typeface="Courier New" panose="02070309020205020404" pitchFamily="49" charset="0"/>
              <a:buChar char="o"/>
            </a:pPr>
            <a:r>
              <a:rPr lang="en-US" dirty="0">
                <a:solidFill>
                  <a:schemeClr val="tx1"/>
                </a:solidFill>
              </a:rPr>
              <a:t>Collect samples or carcasses and perform necropsy</a:t>
            </a:r>
          </a:p>
          <a:p>
            <a:pPr marL="342900" indent="-342900">
              <a:buFont typeface="Arial" panose="020B0604020202020204" pitchFamily="34" charset="0"/>
              <a:buChar char="•"/>
            </a:pPr>
            <a:r>
              <a:rPr lang="en-US" dirty="0">
                <a:solidFill>
                  <a:schemeClr val="tx1"/>
                </a:solidFill>
              </a:rPr>
              <a:t>Laboratory capacity building</a:t>
            </a:r>
          </a:p>
        </p:txBody>
      </p:sp>
      <p:sp>
        <p:nvSpPr>
          <p:cNvPr id="5" name="Text Placeholder 1">
            <a:extLst>
              <a:ext uri="{FF2B5EF4-FFF2-40B4-BE49-F238E27FC236}">
                <a16:creationId xmlns:a16="http://schemas.microsoft.com/office/drawing/2014/main" id="{BD1E298E-44F5-844E-9450-26632544AF42}"/>
              </a:ext>
            </a:extLst>
          </p:cNvPr>
          <p:cNvSpPr txBox="1">
            <a:spLocks/>
          </p:cNvSpPr>
          <p:nvPr/>
        </p:nvSpPr>
        <p:spPr>
          <a:xfrm>
            <a:off x="1971523" y="234758"/>
            <a:ext cx="8908342" cy="983867"/>
          </a:xfrm>
          <a:prstGeom prst="rect">
            <a:avLst/>
          </a:prstGeom>
        </p:spPr>
        <p:txBody>
          <a:bodyPr vert="horz" lIns="108886" tIns="54443" rIns="108886" bIns="54443" rtlCol="0" anchor="ctr"/>
          <a:lstStyle>
            <a:defPPr>
              <a:defRPr lang="en-US"/>
            </a:defPPr>
            <a:lvl1pPr marL="0" algn="ctr" defTabSz="914400" rtl="0" eaLnBrk="1" latinLnBrk="0" hangingPunct="1">
              <a:defRPr sz="1199" kern="1200">
                <a:solidFill>
                  <a:schemeClr val="tx1"/>
                </a:solidFill>
                <a:latin typeface="Garamond" panose="020204040303010108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3333CC"/>
                </a:solidFill>
                <a:ea typeface="Arial" panose="020B0604020202020204" pitchFamily="34" charset="0"/>
              </a:rPr>
              <a:t>WCS Health Program in Lao PDR</a:t>
            </a:r>
            <a:endParaRPr lang="en-US" sz="4400" dirty="0">
              <a:solidFill>
                <a:srgbClr val="3333CC"/>
              </a:solidFill>
              <a:ea typeface="Arial" panose="020B0604020202020204" pitchFamily="34" charset="0"/>
            </a:endParaRPr>
          </a:p>
        </p:txBody>
      </p:sp>
      <p:pic>
        <p:nvPicPr>
          <p:cNvPr id="9" name="Picture 8" descr="A picture containing person, outdoor, shop&#10;&#10;Description automatically generated">
            <a:extLst>
              <a:ext uri="{FF2B5EF4-FFF2-40B4-BE49-F238E27FC236}">
                <a16:creationId xmlns:a16="http://schemas.microsoft.com/office/drawing/2014/main" id="{CC5B3C3C-0403-6C9C-778F-D37F872EF2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420" y="4491986"/>
            <a:ext cx="2915200" cy="1924715"/>
          </a:xfrm>
          <a:prstGeom prst="rect">
            <a:avLst/>
          </a:prstGeom>
        </p:spPr>
      </p:pic>
      <p:pic>
        <p:nvPicPr>
          <p:cNvPr id="11" name="Picture 10">
            <a:extLst>
              <a:ext uri="{FF2B5EF4-FFF2-40B4-BE49-F238E27FC236}">
                <a16:creationId xmlns:a16="http://schemas.microsoft.com/office/drawing/2014/main" id="{4BCDFC1B-9909-E07B-6908-99C6E2C3FF1C}"/>
              </a:ext>
            </a:extLst>
          </p:cNvPr>
          <p:cNvPicPr>
            <a:picLocks noChangeAspect="1"/>
          </p:cNvPicPr>
          <p:nvPr/>
        </p:nvPicPr>
        <p:blipFill>
          <a:blip r:embed="rId3"/>
          <a:stretch>
            <a:fillRect/>
          </a:stretch>
        </p:blipFill>
        <p:spPr>
          <a:xfrm>
            <a:off x="8715527" y="1005881"/>
            <a:ext cx="3009900" cy="2257425"/>
          </a:xfrm>
          <a:prstGeom prst="rect">
            <a:avLst/>
          </a:prstGeom>
        </p:spPr>
      </p:pic>
      <p:pic>
        <p:nvPicPr>
          <p:cNvPr id="10" name="Picture 9" descr="A picture containing person, outdoor&#10;&#10;Description automatically generated">
            <a:extLst>
              <a:ext uri="{FF2B5EF4-FFF2-40B4-BE49-F238E27FC236}">
                <a16:creationId xmlns:a16="http://schemas.microsoft.com/office/drawing/2014/main" id="{8AD59250-8C91-C72B-9894-5672296A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3946" y="3196919"/>
            <a:ext cx="2242274" cy="1680582"/>
          </a:xfrm>
          <a:prstGeom prst="rect">
            <a:avLst/>
          </a:prstGeom>
        </p:spPr>
      </p:pic>
    </p:spTree>
    <p:extLst>
      <p:ext uri="{BB962C8B-B14F-4D97-AF65-F5344CB8AC3E}">
        <p14:creationId xmlns:p14="http://schemas.microsoft.com/office/powerpoint/2010/main" val="921304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009B48"/>
      </a:dk2>
      <a:lt2>
        <a:srgbClr val="DBDBDB"/>
      </a:lt2>
      <a:accent1>
        <a:srgbClr val="00B2A9"/>
      </a:accent1>
      <a:accent2>
        <a:srgbClr val="34B23A"/>
      </a:accent2>
      <a:accent3>
        <a:srgbClr val="006E3C"/>
      </a:accent3>
      <a:accent4>
        <a:srgbClr val="0083BE"/>
      </a:accent4>
      <a:accent5>
        <a:srgbClr val="009B48"/>
      </a:accent5>
      <a:accent6>
        <a:srgbClr val="00B2A9"/>
      </a:accent6>
      <a:hlink>
        <a:srgbClr val="0000FF"/>
      </a:hlink>
      <a:folHlink>
        <a:srgbClr val="800080"/>
      </a:folHlink>
    </a:clrScheme>
    <a:fontScheme name="WCS">
      <a:majorFont>
        <a:latin typeface="Garamond"/>
        <a:ea typeface=""/>
        <a:cs typeface=""/>
      </a:majorFont>
      <a:minorFont>
        <a:latin typeface="Gar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13767</TotalTime>
  <Words>1279</Words>
  <Application>Microsoft Office PowerPoint</Application>
  <PresentationFormat>Widescreen</PresentationFormat>
  <Paragraphs>186</Paragraphs>
  <Slides>13</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Arial</vt:lpstr>
      <vt:lpstr>Calibri</vt:lpstr>
      <vt:lpstr>Courier New</vt:lpstr>
      <vt:lpstr>Garamond</vt:lpstr>
      <vt:lpstr>Garmond</vt:lpstr>
      <vt:lpstr>Phetsarath OT</vt:lpstr>
      <vt:lpstr>Roboto</vt:lpstr>
      <vt:lpstr>Segoe UI</vt:lpstr>
      <vt:lpstr>Times New Roman</vt:lpstr>
      <vt:lpstr>Wingdings</vt:lpstr>
      <vt:lpstr>Office Theme</vt:lpstr>
      <vt:lpstr>1_Office Theme</vt:lpstr>
      <vt:lpstr>Wildlife Health Surveillance Network in Lao PDR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Ngo-Giang-Huong</dc:creator>
  <cp:lastModifiedBy>Khammavong, Kongsy</cp:lastModifiedBy>
  <cp:revision>31</cp:revision>
  <dcterms:created xsi:type="dcterms:W3CDTF">2023-04-18T09:30:27Z</dcterms:created>
  <dcterms:modified xsi:type="dcterms:W3CDTF">2023-05-23T03:29:27Z</dcterms:modified>
</cp:coreProperties>
</file>